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4"/>
  </p:sldMasterIdLst>
  <p:notesMasterIdLst>
    <p:notesMasterId r:id="rId22"/>
  </p:notesMasterIdLst>
  <p:handoutMasterIdLst>
    <p:handoutMasterId r:id="rId23"/>
  </p:handoutMasterIdLst>
  <p:sldIdLst>
    <p:sldId id="383" r:id="rId5"/>
    <p:sldId id="264" r:id="rId6"/>
    <p:sldId id="468" r:id="rId7"/>
    <p:sldId id="472" r:id="rId8"/>
    <p:sldId id="466" r:id="rId9"/>
    <p:sldId id="473" r:id="rId10"/>
    <p:sldId id="474" r:id="rId11"/>
    <p:sldId id="475" r:id="rId12"/>
    <p:sldId id="476" r:id="rId13"/>
    <p:sldId id="477" r:id="rId14"/>
    <p:sldId id="465" r:id="rId15"/>
    <p:sldId id="478" r:id="rId16"/>
    <p:sldId id="479" r:id="rId17"/>
    <p:sldId id="481" r:id="rId18"/>
    <p:sldId id="467" r:id="rId19"/>
    <p:sldId id="470" r:id="rId20"/>
    <p:sldId id="384" r:id="rId21"/>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FA612D-555F-4B78-87A5-8B775176A9F0}">
          <p14:sldIdLst>
            <p14:sldId id="383"/>
            <p14:sldId id="264"/>
            <p14:sldId id="468"/>
            <p14:sldId id="472"/>
            <p14:sldId id="466"/>
            <p14:sldId id="473"/>
            <p14:sldId id="474"/>
            <p14:sldId id="475"/>
            <p14:sldId id="476"/>
            <p14:sldId id="477"/>
            <p14:sldId id="465"/>
            <p14:sldId id="478"/>
            <p14:sldId id="479"/>
            <p14:sldId id="481"/>
            <p14:sldId id="467"/>
            <p14:sldId id="470"/>
            <p14:sldId id="3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yers" initials="DM" lastIdx="7" clrIdx="0">
    <p:extLst>
      <p:ext uri="{19B8F6BF-5375-455C-9EA6-DF929625EA0E}">
        <p15:presenceInfo xmlns:p15="http://schemas.microsoft.com/office/powerpoint/2012/main" userId="Denise My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83B"/>
    <a:srgbClr val="92D050"/>
    <a:srgbClr val="335B74"/>
    <a:srgbClr val="FFFFFF"/>
    <a:srgbClr val="D8E6F4"/>
    <a:srgbClr val="6CADDF"/>
    <a:srgbClr val="72D3F6"/>
    <a:srgbClr val="01AEF2"/>
    <a:srgbClr val="006479"/>
    <a:srgbClr val="E62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93741" autoAdjust="0"/>
  </p:normalViewPr>
  <p:slideViewPr>
    <p:cSldViewPr snapToGrid="0">
      <p:cViewPr varScale="1">
        <p:scale>
          <a:sx n="120" d="100"/>
          <a:sy n="120" d="100"/>
        </p:scale>
        <p:origin x="1024" y="176"/>
      </p:cViewPr>
      <p:guideLst/>
    </p:cSldViewPr>
  </p:slideViewPr>
  <p:notesTextViewPr>
    <p:cViewPr>
      <p:scale>
        <a:sx n="109" d="100"/>
        <a:sy n="109"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A51C83F3-5BC4-4E78-A9B4-4862BD773547}" type="datetimeFigureOut">
              <a:rPr lang="en-US" smtClean="0"/>
              <a:t>4/26/22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504B1ADA-A503-40C4-BC69-062CA72F08A1}" type="slidenum">
              <a:rPr lang="en-US" smtClean="0"/>
              <a:t>‹#›</a:t>
            </a:fld>
            <a:endParaRPr lang="en-US"/>
          </a:p>
        </p:txBody>
      </p:sp>
    </p:spTree>
    <p:extLst>
      <p:ext uri="{BB962C8B-B14F-4D97-AF65-F5344CB8AC3E}">
        <p14:creationId xmlns:p14="http://schemas.microsoft.com/office/powerpoint/2010/main" val="3924818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C68FC0FF-A487-4E5E-87E4-4DA82D1613C5}" type="datetimeFigureOut">
              <a:rPr lang="en-US" smtClean="0"/>
              <a:t>4/26/22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9EA6662B-3184-4246-997F-530252DCAF47}" type="slidenum">
              <a:rPr lang="en-US" smtClean="0"/>
              <a:t>‹#›</a:t>
            </a:fld>
            <a:endParaRPr lang="en-US"/>
          </a:p>
        </p:txBody>
      </p:sp>
    </p:spTree>
    <p:extLst>
      <p:ext uri="{BB962C8B-B14F-4D97-AF65-F5344CB8AC3E}">
        <p14:creationId xmlns:p14="http://schemas.microsoft.com/office/powerpoint/2010/main" val="32732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A6662B-3184-4246-997F-530252DCA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55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10</a:t>
            </a:fld>
            <a:endParaRPr lang="en-US"/>
          </a:p>
        </p:txBody>
      </p:sp>
    </p:spTree>
    <p:extLst>
      <p:ext uri="{BB962C8B-B14F-4D97-AF65-F5344CB8AC3E}">
        <p14:creationId xmlns:p14="http://schemas.microsoft.com/office/powerpoint/2010/main" val="281485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11</a:t>
            </a:fld>
            <a:endParaRPr lang="en-US"/>
          </a:p>
        </p:txBody>
      </p:sp>
    </p:spTree>
    <p:extLst>
      <p:ext uri="{BB962C8B-B14F-4D97-AF65-F5344CB8AC3E}">
        <p14:creationId xmlns:p14="http://schemas.microsoft.com/office/powerpoint/2010/main" val="153289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12</a:t>
            </a:fld>
            <a:endParaRPr lang="en-US"/>
          </a:p>
        </p:txBody>
      </p:sp>
    </p:spTree>
    <p:extLst>
      <p:ext uri="{BB962C8B-B14F-4D97-AF65-F5344CB8AC3E}">
        <p14:creationId xmlns:p14="http://schemas.microsoft.com/office/powerpoint/2010/main" val="337744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13</a:t>
            </a:fld>
            <a:endParaRPr lang="en-US"/>
          </a:p>
        </p:txBody>
      </p:sp>
    </p:spTree>
    <p:extLst>
      <p:ext uri="{BB962C8B-B14F-4D97-AF65-F5344CB8AC3E}">
        <p14:creationId xmlns:p14="http://schemas.microsoft.com/office/powerpoint/2010/main" val="190154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14</a:t>
            </a:fld>
            <a:endParaRPr lang="en-US"/>
          </a:p>
        </p:txBody>
      </p:sp>
    </p:spTree>
    <p:extLst>
      <p:ext uri="{BB962C8B-B14F-4D97-AF65-F5344CB8AC3E}">
        <p14:creationId xmlns:p14="http://schemas.microsoft.com/office/powerpoint/2010/main" val="284188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15</a:t>
            </a:fld>
            <a:endParaRPr lang="en-US"/>
          </a:p>
        </p:txBody>
      </p:sp>
    </p:spTree>
    <p:extLst>
      <p:ext uri="{BB962C8B-B14F-4D97-AF65-F5344CB8AC3E}">
        <p14:creationId xmlns:p14="http://schemas.microsoft.com/office/powerpoint/2010/main" val="376678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16</a:t>
            </a:fld>
            <a:endParaRPr lang="en-US"/>
          </a:p>
        </p:txBody>
      </p:sp>
    </p:spTree>
    <p:extLst>
      <p:ext uri="{BB962C8B-B14F-4D97-AF65-F5344CB8AC3E}">
        <p14:creationId xmlns:p14="http://schemas.microsoft.com/office/powerpoint/2010/main" val="248830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6662B-3184-4246-997F-530252DCAF47}" type="slidenum">
              <a:rPr lang="en-US" smtClean="0"/>
              <a:t>17</a:t>
            </a:fld>
            <a:endParaRPr lang="en-US"/>
          </a:p>
        </p:txBody>
      </p:sp>
    </p:spTree>
    <p:extLst>
      <p:ext uri="{BB962C8B-B14F-4D97-AF65-F5344CB8AC3E}">
        <p14:creationId xmlns:p14="http://schemas.microsoft.com/office/powerpoint/2010/main" val="272723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t>1-2 minutes</a:t>
            </a:r>
            <a:endParaRPr lang="en-US" dirty="0"/>
          </a:p>
          <a:p>
            <a:endParaRPr lang="en-US" dirty="0"/>
          </a:p>
          <a:p>
            <a:r>
              <a:rPr lang="en-US" dirty="0"/>
              <a:t>Introduce yourself.</a:t>
            </a:r>
          </a:p>
          <a:p>
            <a:endParaRPr lang="en-US" dirty="0"/>
          </a:p>
          <a:p>
            <a:r>
              <a:rPr lang="en-US" dirty="0"/>
              <a:t>EXPLAIN: RHAWA</a:t>
            </a:r>
            <a:r>
              <a:rPr lang="en-US" baseline="0" dirty="0"/>
              <a:t> education programs are created collaboratively </a:t>
            </a:r>
            <a:endParaRPr lang="en-US" dirty="0"/>
          </a:p>
        </p:txBody>
      </p:sp>
      <p:sp>
        <p:nvSpPr>
          <p:cNvPr id="4" name="Slide Number Placeholder 3"/>
          <p:cNvSpPr>
            <a:spLocks noGrp="1"/>
          </p:cNvSpPr>
          <p:nvPr>
            <p:ph type="sldNum" sz="quarter" idx="10"/>
          </p:nvPr>
        </p:nvSpPr>
        <p:spPr/>
        <p:txBody>
          <a:bodyPr/>
          <a:lstStyle/>
          <a:p>
            <a:fld id="{9EA6662B-3184-4246-997F-530252DCAF47}" type="slidenum">
              <a:rPr lang="en-US" smtClean="0"/>
              <a:t>2</a:t>
            </a:fld>
            <a:endParaRPr lang="en-US"/>
          </a:p>
        </p:txBody>
      </p:sp>
    </p:spTree>
    <p:extLst>
      <p:ext uri="{BB962C8B-B14F-4D97-AF65-F5344CB8AC3E}">
        <p14:creationId xmlns:p14="http://schemas.microsoft.com/office/powerpoint/2010/main" val="389085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3</a:t>
            </a:fld>
            <a:endParaRPr lang="en-US"/>
          </a:p>
        </p:txBody>
      </p:sp>
    </p:spTree>
    <p:extLst>
      <p:ext uri="{BB962C8B-B14F-4D97-AF65-F5344CB8AC3E}">
        <p14:creationId xmlns:p14="http://schemas.microsoft.com/office/powerpoint/2010/main" val="154699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4</a:t>
            </a:fld>
            <a:endParaRPr lang="en-US"/>
          </a:p>
        </p:txBody>
      </p:sp>
    </p:spTree>
    <p:extLst>
      <p:ext uri="{BB962C8B-B14F-4D97-AF65-F5344CB8AC3E}">
        <p14:creationId xmlns:p14="http://schemas.microsoft.com/office/powerpoint/2010/main" val="424696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5</a:t>
            </a:fld>
            <a:endParaRPr lang="en-US"/>
          </a:p>
        </p:txBody>
      </p:sp>
    </p:spTree>
    <p:extLst>
      <p:ext uri="{BB962C8B-B14F-4D97-AF65-F5344CB8AC3E}">
        <p14:creationId xmlns:p14="http://schemas.microsoft.com/office/powerpoint/2010/main" val="11369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6</a:t>
            </a:fld>
            <a:endParaRPr lang="en-US"/>
          </a:p>
        </p:txBody>
      </p:sp>
    </p:spTree>
    <p:extLst>
      <p:ext uri="{BB962C8B-B14F-4D97-AF65-F5344CB8AC3E}">
        <p14:creationId xmlns:p14="http://schemas.microsoft.com/office/powerpoint/2010/main" val="326138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7</a:t>
            </a:fld>
            <a:endParaRPr lang="en-US"/>
          </a:p>
        </p:txBody>
      </p:sp>
    </p:spTree>
    <p:extLst>
      <p:ext uri="{BB962C8B-B14F-4D97-AF65-F5344CB8AC3E}">
        <p14:creationId xmlns:p14="http://schemas.microsoft.com/office/powerpoint/2010/main" val="135176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8</a:t>
            </a:fld>
            <a:endParaRPr lang="en-US"/>
          </a:p>
        </p:txBody>
      </p:sp>
    </p:spTree>
    <p:extLst>
      <p:ext uri="{BB962C8B-B14F-4D97-AF65-F5344CB8AC3E}">
        <p14:creationId xmlns:p14="http://schemas.microsoft.com/office/powerpoint/2010/main" val="397834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5C3AB-FEDB-134F-967F-C72922CD5420}" type="slidenum">
              <a:rPr lang="en-US" smtClean="0"/>
              <a:t>9</a:t>
            </a:fld>
            <a:endParaRPr lang="en-US"/>
          </a:p>
        </p:txBody>
      </p:sp>
    </p:spTree>
    <p:extLst>
      <p:ext uri="{BB962C8B-B14F-4D97-AF65-F5344CB8AC3E}">
        <p14:creationId xmlns:p14="http://schemas.microsoft.com/office/powerpoint/2010/main" val="62248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878527"/>
            <a:ext cx="10058400" cy="944380"/>
          </a:xfrm>
        </p:spPr>
        <p:txBody>
          <a:bodyPr lIns="91440" rIns="91440">
            <a:normAutofit/>
          </a:bodyPr>
          <a:lstStyle>
            <a:lvl1pPr marL="0" indent="0" algn="ctr">
              <a:buNone/>
              <a:defRPr sz="2400" cap="all" spc="200" baseline="0">
                <a:solidFill>
                  <a:schemeClr val="accent4"/>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9" name="Title 1"/>
          <p:cNvSpPr>
            <a:spLocks noGrp="1"/>
          </p:cNvSpPr>
          <p:nvPr>
            <p:ph type="title"/>
          </p:nvPr>
        </p:nvSpPr>
        <p:spPr>
          <a:xfrm>
            <a:off x="1100051" y="2130397"/>
            <a:ext cx="10058400" cy="2519226"/>
          </a:xfrm>
        </p:spPr>
        <p:txBody>
          <a:bodyPr anchor="ctr" anchorCtr="0">
            <a:normAutofit/>
          </a:bodyPr>
          <a:lstStyle>
            <a:lvl1pPr>
              <a:lnSpc>
                <a:spcPct val="85000"/>
              </a:lnSpc>
              <a:defRPr sz="7200" b="0">
                <a:solidFill>
                  <a:schemeClr val="tx1"/>
                </a:solidFill>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050DAD3A-5BCC-4306-A5BE-59D441C4F219}"/>
              </a:ext>
            </a:extLst>
          </p:cNvPr>
          <p:cNvSpPr/>
          <p:nvPr userDrawn="1"/>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740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5B29EB3-3DBE-45FE-A3EB-163CDF8C692E}"/>
              </a:ext>
            </a:extLst>
          </p:cNvPr>
          <p:cNvSpPr/>
          <p:nvPr/>
        </p:nvSpPr>
        <p:spPr>
          <a:xfrm>
            <a:off x="0" y="1"/>
            <a:ext cx="3683480" cy="17684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683479" y="0"/>
            <a:ext cx="84365" cy="6269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8478" y="295411"/>
            <a:ext cx="3210888" cy="1473004"/>
          </a:xfrm>
        </p:spPr>
        <p:txBody>
          <a:bodyPr anchor="b">
            <a:normAutofit/>
          </a:bodyPr>
          <a:lstStyle>
            <a:lvl1pPr>
              <a:defRPr sz="3600" b="0">
                <a:solidFill>
                  <a:schemeClr val="bg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F24C2AA-3DF6-4422-9784-02E1DC5AC858}"/>
              </a:ext>
            </a:extLst>
          </p:cNvPr>
          <p:cNvSpPr>
            <a:spLocks noGrp="1"/>
          </p:cNvSpPr>
          <p:nvPr>
            <p:ph idx="1"/>
          </p:nvPr>
        </p:nvSpPr>
        <p:spPr>
          <a:xfrm>
            <a:off x="278478" y="1863307"/>
            <a:ext cx="3210888" cy="4301993"/>
          </a:xfrm>
          <a:prstGeom prst="rect">
            <a:avLst/>
          </a:prstGeom>
        </p:spPr>
        <p:txBody>
          <a:bodyPr vert="horz" lIns="0" tIns="45720" rIns="0" bIns="45720" rtlCol="0">
            <a:normAutofit/>
          </a:bodyPr>
          <a:lstStyle>
            <a:lvl1pPr>
              <a:defRPr sz="24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a:extLst>
              <a:ext uri="{FF2B5EF4-FFF2-40B4-BE49-F238E27FC236}">
                <a16:creationId xmlns:a16="http://schemas.microsoft.com/office/drawing/2014/main" id="{50D4B9DB-B4AE-4576-ABDB-D236CB417802}"/>
              </a:ext>
            </a:extLst>
          </p:cNvPr>
          <p:cNvSpPr/>
          <p:nvPr/>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Logo, company name&#10;&#10;Description automatically generated">
            <a:extLst>
              <a:ext uri="{FF2B5EF4-FFF2-40B4-BE49-F238E27FC236}">
                <a16:creationId xmlns:a16="http://schemas.microsoft.com/office/drawing/2014/main" id="{2564DC3A-FA98-4FA7-93F7-A4B05DE26080}"/>
              </a:ext>
            </a:extLst>
          </p:cNvPr>
          <p:cNvPicPr>
            <a:picLocks noChangeAspect="1"/>
          </p:cNvPicPr>
          <p:nvPr userDrawn="1"/>
        </p:nvPicPr>
        <p:blipFill rotWithShape="1">
          <a:blip r:embed="rId2"/>
          <a:srcRect t="90742"/>
          <a:stretch/>
        </p:blipFill>
        <p:spPr>
          <a:xfrm>
            <a:off x="0" y="6232551"/>
            <a:ext cx="12192000" cy="634974"/>
          </a:xfrm>
          <a:prstGeom prst="rect">
            <a:avLst/>
          </a:prstGeom>
        </p:spPr>
      </p:pic>
    </p:spTree>
    <p:extLst>
      <p:ext uri="{BB962C8B-B14F-4D97-AF65-F5344CB8AC3E}">
        <p14:creationId xmlns:p14="http://schemas.microsoft.com/office/powerpoint/2010/main" val="391251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DB199B-9BFE-4CC0-9EC6-E2B231898E93}"/>
              </a:ext>
            </a:extLst>
          </p:cNvPr>
          <p:cNvSpPr/>
          <p:nvPr/>
        </p:nvSpPr>
        <p:spPr>
          <a:xfrm>
            <a:off x="0" y="5495812"/>
            <a:ext cx="12192001" cy="7702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9368" y="5606753"/>
            <a:ext cx="10113264" cy="692317"/>
          </a:xfrm>
        </p:spPr>
        <p:txBody>
          <a:bodyPr lIns="91440" tIns="0" rIns="91440" bIns="0" anchor="ctr">
            <a:noAutofit/>
          </a:bodyPr>
          <a:lstStyle>
            <a:lvl1pPr algn="ctr">
              <a:defRPr sz="36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5557526"/>
          </a:xfrm>
          <a:solidFill>
            <a:schemeClr val="bg1"/>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B39CAA6D-62EC-4651-BD08-867ACCA4238C}"/>
              </a:ext>
            </a:extLst>
          </p:cNvPr>
          <p:cNvSpPr/>
          <p:nvPr/>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479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7280" y="4268631"/>
            <a:ext cx="10058400" cy="805655"/>
          </a:xfrm>
        </p:spPr>
        <p:txBody>
          <a:bodyPr lIns="91440" rIns="91440">
            <a:normAutofit/>
          </a:bodyPr>
          <a:lstStyle>
            <a:lvl1pPr marL="0" indent="0" algn="ctr">
              <a:buNone/>
              <a:defRPr sz="2400" cap="all" spc="200" baseline="0">
                <a:solidFill>
                  <a:schemeClr val="accent4"/>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9" name="Title 1"/>
          <p:cNvSpPr>
            <a:spLocks noGrp="1"/>
          </p:cNvSpPr>
          <p:nvPr>
            <p:ph type="title"/>
          </p:nvPr>
        </p:nvSpPr>
        <p:spPr>
          <a:xfrm>
            <a:off x="1097280" y="1931832"/>
            <a:ext cx="10058400" cy="2214880"/>
          </a:xfrm>
        </p:spPr>
        <p:txBody>
          <a:bodyPr anchor="b" anchorCtr="0">
            <a:normAutofit/>
          </a:bodyPr>
          <a:lstStyle>
            <a:lvl1pPr>
              <a:lnSpc>
                <a:spcPct val="85000"/>
              </a:lnSpc>
              <a:defRPr sz="7200" b="0">
                <a:solidFill>
                  <a:schemeClr val="tx1"/>
                </a:solidFill>
              </a:defRPr>
            </a:lvl1pPr>
          </a:lstStyle>
          <a:p>
            <a:r>
              <a:rPr lang="en-US"/>
              <a:t>Click to edit Master title style</a:t>
            </a:r>
            <a:endParaRPr lang="en-US" dirty="0"/>
          </a:p>
        </p:txBody>
      </p:sp>
      <p:sp>
        <p:nvSpPr>
          <p:cNvPr id="28" name="Rectangle 27">
            <a:extLst>
              <a:ext uri="{FF2B5EF4-FFF2-40B4-BE49-F238E27FC236}">
                <a16:creationId xmlns:a16="http://schemas.microsoft.com/office/drawing/2014/main" id="{9D61BA2B-5648-4FD5-A6B2-733D0C68D239}"/>
              </a:ext>
            </a:extLst>
          </p:cNvPr>
          <p:cNvSpPr/>
          <p:nvPr/>
        </p:nvSpPr>
        <p:spPr>
          <a:xfrm>
            <a:off x="-1" y="1453085"/>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846D997-E753-468B-B2D3-24D4D384F80C}"/>
              </a:ext>
            </a:extLst>
          </p:cNvPr>
          <p:cNvSpPr/>
          <p:nvPr/>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99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D6B6C1-C4EC-4833-8674-C048A8FDA567}"/>
              </a:ext>
            </a:extLst>
          </p:cNvPr>
          <p:cNvSpPr/>
          <p:nvPr/>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Logo, company name&#10;&#10;Description automatically generated">
            <a:extLst>
              <a:ext uri="{FF2B5EF4-FFF2-40B4-BE49-F238E27FC236}">
                <a16:creationId xmlns:a16="http://schemas.microsoft.com/office/drawing/2014/main" id="{09986F41-C560-4459-9973-5ED979800B29}"/>
              </a:ext>
            </a:extLst>
          </p:cNvPr>
          <p:cNvPicPr>
            <a:picLocks noChangeAspect="1"/>
          </p:cNvPicPr>
          <p:nvPr userDrawn="1"/>
        </p:nvPicPr>
        <p:blipFill>
          <a:blip r:embed="rId2"/>
          <a:stretch>
            <a:fillRect/>
          </a:stretch>
        </p:blipFill>
        <p:spPr>
          <a:xfrm>
            <a:off x="0" y="9524"/>
            <a:ext cx="12192000" cy="6858001"/>
          </a:xfrm>
          <a:prstGeom prst="rect">
            <a:avLst/>
          </a:prstGeom>
        </p:spPr>
      </p:pic>
    </p:spTree>
    <p:extLst>
      <p:ext uri="{BB962C8B-B14F-4D97-AF65-F5344CB8AC3E}">
        <p14:creationId xmlns:p14="http://schemas.microsoft.com/office/powerpoint/2010/main" val="1460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579418"/>
            <a:ext cx="10058400" cy="428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Logo, company name&#10;&#10;Description automatically generated">
            <a:extLst>
              <a:ext uri="{FF2B5EF4-FFF2-40B4-BE49-F238E27FC236}">
                <a16:creationId xmlns:a16="http://schemas.microsoft.com/office/drawing/2014/main" id="{6FD7A5B4-BFA0-4C0F-BDFF-6E65EC30A5BA}"/>
              </a:ext>
            </a:extLst>
          </p:cNvPr>
          <p:cNvPicPr>
            <a:picLocks noChangeAspect="1"/>
          </p:cNvPicPr>
          <p:nvPr userDrawn="1"/>
        </p:nvPicPr>
        <p:blipFill rotWithShape="1">
          <a:blip r:embed="rId2"/>
          <a:srcRect t="90742"/>
          <a:stretch/>
        </p:blipFill>
        <p:spPr>
          <a:xfrm>
            <a:off x="0" y="6232551"/>
            <a:ext cx="12192000" cy="634974"/>
          </a:xfrm>
          <a:prstGeom prst="rect">
            <a:avLst/>
          </a:prstGeom>
        </p:spPr>
      </p:pic>
      <p:pic>
        <p:nvPicPr>
          <p:cNvPr id="7" name="Picture 6" descr="Logo, company name&#10;&#10;Description automatically generated">
            <a:extLst>
              <a:ext uri="{FF2B5EF4-FFF2-40B4-BE49-F238E27FC236}">
                <a16:creationId xmlns:a16="http://schemas.microsoft.com/office/drawing/2014/main" id="{CF3555F6-E265-46AF-927E-3FE46DCA3B0B}"/>
              </a:ext>
            </a:extLst>
          </p:cNvPr>
          <p:cNvPicPr>
            <a:picLocks noChangeAspect="1"/>
          </p:cNvPicPr>
          <p:nvPr userDrawn="1"/>
        </p:nvPicPr>
        <p:blipFill rotWithShape="1">
          <a:blip r:embed="rId2"/>
          <a:srcRect t="3404" b="91287"/>
          <a:stretch/>
        </p:blipFill>
        <p:spPr>
          <a:xfrm>
            <a:off x="0" y="9525"/>
            <a:ext cx="12192000" cy="364101"/>
          </a:xfrm>
          <a:prstGeom prst="rect">
            <a:avLst/>
          </a:prstGeom>
        </p:spPr>
      </p:pic>
    </p:spTree>
    <p:extLst>
      <p:ext uri="{BB962C8B-B14F-4D97-AF65-F5344CB8AC3E}">
        <p14:creationId xmlns:p14="http://schemas.microsoft.com/office/powerpoint/2010/main" val="129233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253343"/>
            <a:ext cx="10058400" cy="1819893"/>
          </a:xfrm>
        </p:spPr>
        <p:txBody>
          <a:bodyPr anchor="b" anchorCtr="0">
            <a:normAutofit/>
          </a:bodyPr>
          <a:lstStyle>
            <a:lvl1pPr>
              <a:lnSpc>
                <a:spcPct val="85000"/>
              </a:lnSpc>
              <a:defRPr sz="6000" b="1"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281055"/>
            <a:ext cx="10058400" cy="1315073"/>
          </a:xfrm>
        </p:spPr>
        <p:txBody>
          <a:bodyPr lIns="91440" rIns="91440" anchor="t" anchorCtr="0">
            <a:normAutofit/>
          </a:bodyPr>
          <a:lstStyle>
            <a:lvl1pPr marL="0" indent="0" algn="ctr">
              <a:buNone/>
              <a:defRPr sz="3200" cap="all" spc="200"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9" name="Rectangle 18">
            <a:extLst>
              <a:ext uri="{FF2B5EF4-FFF2-40B4-BE49-F238E27FC236}">
                <a16:creationId xmlns:a16="http://schemas.microsoft.com/office/drawing/2014/main" id="{3DB0955A-8C59-4DB2-8A57-47DB67022DB4}"/>
              </a:ext>
            </a:extLst>
          </p:cNvPr>
          <p:cNvSpPr/>
          <p:nvPr/>
        </p:nvSpPr>
        <p:spPr>
          <a:xfrm>
            <a:off x="-1" y="209332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120D249-10D0-4E7B-A321-EA999CF63CBC}"/>
              </a:ext>
            </a:extLst>
          </p:cNvPr>
          <p:cNvSpPr/>
          <p:nvPr/>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descr="A picture containing text&#10;&#10;Description automatically generated">
            <a:extLst>
              <a:ext uri="{FF2B5EF4-FFF2-40B4-BE49-F238E27FC236}">
                <a16:creationId xmlns:a16="http://schemas.microsoft.com/office/drawing/2014/main" id="{7C4278BD-A39E-48BC-B510-E3D4FB3227FC}"/>
              </a:ext>
            </a:extLst>
          </p:cNvPr>
          <p:cNvPicPr>
            <a:picLocks noChangeAspect="1"/>
          </p:cNvPicPr>
          <p:nvPr userDrawn="1"/>
        </p:nvPicPr>
        <p:blipFill>
          <a:blip r:embed="rId2"/>
          <a:stretch>
            <a:fillRect/>
          </a:stretch>
        </p:blipFill>
        <p:spPr>
          <a:xfrm>
            <a:off x="252919" y="296421"/>
            <a:ext cx="3287950" cy="684278"/>
          </a:xfrm>
          <a:prstGeom prst="rect">
            <a:avLst/>
          </a:prstGeom>
        </p:spPr>
      </p:pic>
    </p:spTree>
    <p:extLst>
      <p:ext uri="{BB962C8B-B14F-4D97-AF65-F5344CB8AC3E}">
        <p14:creationId xmlns:p14="http://schemas.microsoft.com/office/powerpoint/2010/main" val="63039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8310" y="2253343"/>
            <a:ext cx="10137370" cy="1562815"/>
          </a:xfrm>
        </p:spPr>
        <p:txBody>
          <a:bodyPr anchor="ctr" anchorCtr="0">
            <a:normAutofit/>
          </a:bodyPr>
          <a:lstStyle>
            <a:lvl1pPr>
              <a:lnSpc>
                <a:spcPct val="85000"/>
              </a:lnSpc>
              <a:defRPr sz="5400" b="0">
                <a:solidFill>
                  <a:schemeClr val="tx1"/>
                </a:solidFill>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33B4BC72-5A49-412B-BEE0-2229FF95FD1C}"/>
              </a:ext>
            </a:extLst>
          </p:cNvPr>
          <p:cNvSpPr>
            <a:spLocks noGrp="1"/>
          </p:cNvSpPr>
          <p:nvPr>
            <p:ph idx="1"/>
          </p:nvPr>
        </p:nvSpPr>
        <p:spPr>
          <a:xfrm>
            <a:off x="2183964" y="4031672"/>
            <a:ext cx="8971715" cy="183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B97505A6-0F3B-4347-AED3-ACFF866B7113}"/>
              </a:ext>
            </a:extLst>
          </p:cNvPr>
          <p:cNvSpPr/>
          <p:nvPr/>
        </p:nvSpPr>
        <p:spPr>
          <a:xfrm>
            <a:off x="-1" y="209332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22FC485E-131E-488C-BC35-782A29F9ECC1}"/>
              </a:ext>
            </a:extLst>
          </p:cNvPr>
          <p:cNvSpPr/>
          <p:nvPr/>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Logo, company name&#10;&#10;Description automatically generated">
            <a:extLst>
              <a:ext uri="{FF2B5EF4-FFF2-40B4-BE49-F238E27FC236}">
                <a16:creationId xmlns:a16="http://schemas.microsoft.com/office/drawing/2014/main" id="{01287BE2-33DC-4442-9C7F-25A06A47AE70}"/>
              </a:ext>
            </a:extLst>
          </p:cNvPr>
          <p:cNvPicPr>
            <a:picLocks noChangeAspect="1"/>
          </p:cNvPicPr>
          <p:nvPr userDrawn="1"/>
        </p:nvPicPr>
        <p:blipFill rotWithShape="1">
          <a:blip r:embed="rId2"/>
          <a:srcRect t="90742"/>
          <a:stretch/>
        </p:blipFill>
        <p:spPr>
          <a:xfrm>
            <a:off x="0" y="6232551"/>
            <a:ext cx="12192000" cy="634974"/>
          </a:xfrm>
          <a:prstGeom prst="rect">
            <a:avLst/>
          </a:prstGeom>
        </p:spPr>
      </p:pic>
    </p:spTree>
    <p:extLst>
      <p:ext uri="{BB962C8B-B14F-4D97-AF65-F5344CB8AC3E}">
        <p14:creationId xmlns:p14="http://schemas.microsoft.com/office/powerpoint/2010/main" val="357386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03849" y="286603"/>
            <a:ext cx="10551831" cy="8779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569026"/>
            <a:ext cx="4937760" cy="4300067"/>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569027"/>
            <a:ext cx="4937760" cy="4300067"/>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 company name&#10;&#10;Description automatically generated">
            <a:extLst>
              <a:ext uri="{FF2B5EF4-FFF2-40B4-BE49-F238E27FC236}">
                <a16:creationId xmlns:a16="http://schemas.microsoft.com/office/drawing/2014/main" id="{68D8A30D-AF44-4A6F-AC30-A3FB24CFCB65}"/>
              </a:ext>
            </a:extLst>
          </p:cNvPr>
          <p:cNvPicPr>
            <a:picLocks noChangeAspect="1"/>
          </p:cNvPicPr>
          <p:nvPr userDrawn="1"/>
        </p:nvPicPr>
        <p:blipFill rotWithShape="1">
          <a:blip r:embed="rId2"/>
          <a:srcRect t="90742"/>
          <a:stretch/>
        </p:blipFill>
        <p:spPr>
          <a:xfrm>
            <a:off x="0" y="6232551"/>
            <a:ext cx="12192000" cy="634974"/>
          </a:xfrm>
          <a:prstGeom prst="rect">
            <a:avLst/>
          </a:prstGeom>
        </p:spPr>
      </p:pic>
      <p:pic>
        <p:nvPicPr>
          <p:cNvPr id="6" name="Picture 5" descr="Logo, company name&#10;&#10;Description automatically generated">
            <a:extLst>
              <a:ext uri="{FF2B5EF4-FFF2-40B4-BE49-F238E27FC236}">
                <a16:creationId xmlns:a16="http://schemas.microsoft.com/office/drawing/2014/main" id="{79795D55-1FA1-46A3-84EE-38B84D2C7E28}"/>
              </a:ext>
            </a:extLst>
          </p:cNvPr>
          <p:cNvPicPr>
            <a:picLocks noChangeAspect="1"/>
          </p:cNvPicPr>
          <p:nvPr userDrawn="1"/>
        </p:nvPicPr>
        <p:blipFill rotWithShape="1">
          <a:blip r:embed="rId2"/>
          <a:srcRect t="3404" b="91287"/>
          <a:stretch/>
        </p:blipFill>
        <p:spPr>
          <a:xfrm>
            <a:off x="0" y="9525"/>
            <a:ext cx="12192000" cy="364101"/>
          </a:xfrm>
          <a:prstGeom prst="rect">
            <a:avLst/>
          </a:prstGeom>
        </p:spPr>
      </p:pic>
    </p:spTree>
    <p:extLst>
      <p:ext uri="{BB962C8B-B14F-4D97-AF65-F5344CB8AC3E}">
        <p14:creationId xmlns:p14="http://schemas.microsoft.com/office/powerpoint/2010/main" val="133680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454726"/>
            <a:ext cx="4937760" cy="549645"/>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004371"/>
            <a:ext cx="4937760" cy="4051371"/>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454726"/>
            <a:ext cx="4937760" cy="549645"/>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004371"/>
            <a:ext cx="4937760" cy="4051371"/>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221A65E5-3095-493B-9B0C-D0E59DD6246F}"/>
              </a:ext>
            </a:extLst>
          </p:cNvPr>
          <p:cNvSpPr>
            <a:spLocks noGrp="1"/>
          </p:cNvSpPr>
          <p:nvPr>
            <p:ph type="title"/>
          </p:nvPr>
        </p:nvSpPr>
        <p:spPr/>
        <p:txBody>
          <a:bodyPr/>
          <a:lstStyle/>
          <a:p>
            <a:r>
              <a:rPr lang="en-US"/>
              <a:t>Click to edit Master title style</a:t>
            </a:r>
          </a:p>
        </p:txBody>
      </p:sp>
      <p:pic>
        <p:nvPicPr>
          <p:cNvPr id="8" name="Picture 7" descr="Logo, company name&#10;&#10;Description automatically generated">
            <a:extLst>
              <a:ext uri="{FF2B5EF4-FFF2-40B4-BE49-F238E27FC236}">
                <a16:creationId xmlns:a16="http://schemas.microsoft.com/office/drawing/2014/main" id="{CFF9B852-25A2-4BEA-A07E-4C4B9DF261E8}"/>
              </a:ext>
            </a:extLst>
          </p:cNvPr>
          <p:cNvPicPr>
            <a:picLocks noChangeAspect="1"/>
          </p:cNvPicPr>
          <p:nvPr userDrawn="1"/>
        </p:nvPicPr>
        <p:blipFill rotWithShape="1">
          <a:blip r:embed="rId2"/>
          <a:srcRect t="90742"/>
          <a:stretch/>
        </p:blipFill>
        <p:spPr>
          <a:xfrm>
            <a:off x="0" y="6232551"/>
            <a:ext cx="12192000" cy="634974"/>
          </a:xfrm>
          <a:prstGeom prst="rect">
            <a:avLst/>
          </a:prstGeom>
        </p:spPr>
      </p:pic>
    </p:spTree>
    <p:extLst>
      <p:ext uri="{BB962C8B-B14F-4D97-AF65-F5344CB8AC3E}">
        <p14:creationId xmlns:p14="http://schemas.microsoft.com/office/powerpoint/2010/main" val="398092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descr="Logo, company name&#10;&#10;Description automatically generated">
            <a:extLst>
              <a:ext uri="{FF2B5EF4-FFF2-40B4-BE49-F238E27FC236}">
                <a16:creationId xmlns:a16="http://schemas.microsoft.com/office/drawing/2014/main" id="{09774D07-55E7-495E-BD6D-B47BA90C9CDF}"/>
              </a:ext>
            </a:extLst>
          </p:cNvPr>
          <p:cNvPicPr>
            <a:picLocks noChangeAspect="1"/>
          </p:cNvPicPr>
          <p:nvPr userDrawn="1"/>
        </p:nvPicPr>
        <p:blipFill rotWithShape="1">
          <a:blip r:embed="rId2"/>
          <a:srcRect t="90742"/>
          <a:stretch/>
        </p:blipFill>
        <p:spPr>
          <a:xfrm>
            <a:off x="0" y="6232551"/>
            <a:ext cx="12192000" cy="634974"/>
          </a:xfrm>
          <a:prstGeom prst="rect">
            <a:avLst/>
          </a:prstGeom>
        </p:spPr>
      </p:pic>
    </p:spTree>
    <p:extLst>
      <p:ext uri="{BB962C8B-B14F-4D97-AF65-F5344CB8AC3E}">
        <p14:creationId xmlns:p14="http://schemas.microsoft.com/office/powerpoint/2010/main" val="427685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EB4CF8-056F-48D7-A6EA-BD15A4E359A5}"/>
              </a:ext>
            </a:extLst>
          </p:cNvPr>
          <p:cNvSpPr/>
          <p:nvPr/>
        </p:nvSpPr>
        <p:spPr>
          <a:xfrm>
            <a:off x="-1" y="370936"/>
            <a:ext cx="12192001" cy="810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03849" y="286604"/>
            <a:ext cx="10551831" cy="8952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548244"/>
            <a:ext cx="10058400" cy="432084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3ECFADCE-8346-418C-9AEA-605125DF1724}"/>
              </a:ext>
            </a:extLst>
          </p:cNvPr>
          <p:cNvSpPr/>
          <p:nvPr/>
        </p:nvSpPr>
        <p:spPr>
          <a:xfrm>
            <a:off x="0" y="6249843"/>
            <a:ext cx="12192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FD80D6B-0831-4527-8F09-8B8F42D37039}"/>
              </a:ext>
            </a:extLst>
          </p:cNvPr>
          <p:cNvSpPr/>
          <p:nvPr userDrawn="1"/>
        </p:nvSpPr>
        <p:spPr>
          <a:xfrm>
            <a:off x="0" y="0"/>
            <a:ext cx="12192000" cy="6858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90852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p:txStyles>
    <p:titleStyle>
      <a:lvl1pPr algn="l" defTabSz="914400" rtl="0" eaLnBrk="1" latinLnBrk="0" hangingPunct="1">
        <a:lnSpc>
          <a:spcPct val="85000"/>
        </a:lnSpc>
        <a:spcBef>
          <a:spcPct val="0"/>
        </a:spcBef>
        <a:buNone/>
        <a:defRPr sz="4400" kern="1200" cap="all" spc="-50" baseline="0">
          <a:solidFill>
            <a:schemeClr val="bg1"/>
          </a:solidFill>
          <a:latin typeface="+mj-lt"/>
          <a:ea typeface="+mj-ea"/>
          <a:cs typeface="+mj-cs"/>
        </a:defRPr>
      </a:lvl1pPr>
    </p:titleStyle>
    <p:bodyStyle>
      <a:lvl1pPr marL="233363" indent="-233363" algn="l" defTabSz="914400" rtl="0" eaLnBrk="1" fontAlgn="base" latinLnBrk="0" hangingPunct="1">
        <a:lnSpc>
          <a:spcPct val="90000"/>
        </a:lnSpc>
        <a:spcBef>
          <a:spcPts val="1200"/>
        </a:spcBef>
        <a:spcAft>
          <a:spcPts val="200"/>
        </a:spcAft>
        <a:buClr>
          <a:schemeClr val="accent4"/>
        </a:buClr>
        <a:buSzPct val="100000"/>
        <a:buFont typeface="Calibri" panose="020F0502020204030204" pitchFamily="34" charset="0"/>
        <a:buChar char="•"/>
        <a:defRPr lang="en-US" sz="2800" kern="1200" dirty="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4"/>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4"/>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4"/>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4"/>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hawa.org/advocacy-center"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CB2007F4-73C3-47E1-B601-57EDCCB7D697}"/>
              </a:ext>
            </a:extLst>
          </p:cNvPr>
          <p:cNvSpPr>
            <a:spLocks noGrp="1"/>
          </p:cNvSpPr>
          <p:nvPr>
            <p:ph type="sldNum" sz="quarter" idx="4294967295"/>
          </p:nvPr>
        </p:nvSpPr>
        <p:spPr>
          <a:xfrm>
            <a:off x="11769725" y="6327775"/>
            <a:ext cx="42227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D592EF-C803-4494-99AC-4E9165E106C3}" type="slidenum">
              <a:rPr kumimoji="0" lang="en-US" sz="900" b="0" i="0" u="none" strike="noStrike" kern="1200" cap="all" spc="0" normalizeH="0" baseline="0" noProof="0" smtClean="0">
                <a:ln>
                  <a:noFill/>
                </a:ln>
                <a:solidFill>
                  <a:srgbClr val="6CADD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all" spc="0" normalizeH="0" baseline="0" noProof="0" dirty="0">
              <a:ln>
                <a:noFill/>
              </a:ln>
              <a:solidFill>
                <a:srgbClr val="6CADD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8A61A0B-0B13-4931-A76B-0E760869ECD2}"/>
              </a:ext>
            </a:extLst>
          </p:cNvPr>
          <p:cNvPicPr>
            <a:picLocks noChangeAspect="1"/>
          </p:cNvPicPr>
          <p:nvPr/>
        </p:nvPicPr>
        <p:blipFill>
          <a:blip r:embed="rId3"/>
          <a:srcRect/>
          <a:stretch/>
        </p:blipFill>
        <p:spPr>
          <a:xfrm>
            <a:off x="0" y="0"/>
            <a:ext cx="12192000" cy="6857999"/>
          </a:xfrm>
          <a:prstGeom prst="rect">
            <a:avLst/>
          </a:prstGeom>
        </p:spPr>
      </p:pic>
    </p:spTree>
    <p:extLst>
      <p:ext uri="{BB962C8B-B14F-4D97-AF65-F5344CB8AC3E}">
        <p14:creationId xmlns:p14="http://schemas.microsoft.com/office/powerpoint/2010/main" val="4180833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Passed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492990"/>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5749</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latin typeface="Calibri" panose="020F0502020204030204" pitchFamily="34" charset="0"/>
                <a:ea typeface="Calibri" panose="020F0502020204030204" pitchFamily="34" charset="0"/>
                <a:cs typeface="Calibri" panose="020F0502020204030204" pitchFamily="34" charset="0"/>
              </a:rPr>
              <a:t>Banning Exclusively Electronic Rent Payments</a:t>
            </a:r>
          </a:p>
          <a:p>
            <a:pPr marL="285750" indent="-285750">
              <a:buFont typeface="Arial" panose="020B0604020202020204" pitchFamily="34" charset="0"/>
              <a:buChar char="•"/>
            </a:pPr>
            <a:r>
              <a:rPr lang="en-US" sz="2000" dirty="0"/>
              <a:t>Requires housing providers to accept cashier’s check, personal check, or money order for rent payments</a:t>
            </a:r>
          </a:p>
          <a:p>
            <a:pPr marL="742950" lvl="1" indent="-285750">
              <a:buFont typeface="Arial" panose="020B0604020202020204" pitchFamily="34" charset="0"/>
              <a:buChar char="•"/>
            </a:pPr>
            <a:r>
              <a:rPr lang="en-US" sz="2000" dirty="0"/>
              <a:t>Does not require a housing provider to accept cash</a:t>
            </a:r>
          </a:p>
          <a:p>
            <a:pPr marL="285750" indent="-285750">
              <a:buFont typeface="Arial" panose="020B0604020202020204" pitchFamily="34" charset="0"/>
              <a:buChar char="•"/>
            </a:pPr>
            <a:r>
              <a:rPr lang="en-US" sz="2000" dirty="0"/>
              <a:t>Requires housing providers to provide a physical address, mailing address, or onsite </a:t>
            </a:r>
            <a:r>
              <a:rPr lang="en-US" sz="2000" dirty="0" err="1"/>
              <a:t>dropbox</a:t>
            </a:r>
            <a:r>
              <a:rPr lang="en-US" sz="2000" dirty="0"/>
              <a:t> for rent payments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Representatives Trudeau, Salomon, Hasegawa, Nobles, Wilson, C.</a:t>
            </a:r>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4947495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passed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154436"/>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1593 </a:t>
            </a:r>
            <a:r>
              <a:rPr lang="en-US" sz="2000"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 Landlord Mitigation Fund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Expands the Landlord Mitigation Fund to cover damage to a unit for a tenant who is a victim of domestic assault</a:t>
            </a:r>
          </a:p>
          <a:p>
            <a:pPr marL="342900" marR="0" lvl="0" indent="-342900">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Allows for a claim of up to $5,000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Representative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Leavitt, </a:t>
            </a:r>
            <a:r>
              <a:rPr lang="en-US" sz="1800" i="1" dirty="0" err="1">
                <a:effectLst/>
                <a:latin typeface="Calibri" panose="020F0502020204030204" pitchFamily="34" charset="0"/>
                <a:ea typeface="Calibri" panose="020F0502020204030204" pitchFamily="34" charset="0"/>
                <a:cs typeface="Calibri" panose="020F0502020204030204" pitchFamily="34" charset="0"/>
              </a:rPr>
              <a:t>Riccelli</a:t>
            </a:r>
            <a:r>
              <a:rPr lang="en-US" sz="1800" i="1" dirty="0">
                <a:effectLst/>
                <a:latin typeface="Calibri" panose="020F0502020204030204" pitchFamily="34" charset="0"/>
                <a:ea typeface="Calibri" panose="020F0502020204030204" pitchFamily="34" charset="0"/>
                <a:cs typeface="Calibri" panose="020F0502020204030204" pitchFamily="34" charset="0"/>
              </a:rPr>
              <a:t>, Ryu, Taylor, J., </a:t>
            </a:r>
            <a:r>
              <a:rPr lang="en-US" sz="1800" i="1" dirty="0" err="1">
                <a:effectLst/>
                <a:latin typeface="Calibri" panose="020F0502020204030204" pitchFamily="34" charset="0"/>
                <a:ea typeface="Calibri" panose="020F0502020204030204" pitchFamily="34" charset="0"/>
                <a:cs typeface="Calibri" panose="020F0502020204030204" pitchFamily="34" charset="0"/>
              </a:rPr>
              <a:t>Shewmake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Chopp</a:t>
            </a:r>
            <a:r>
              <a:rPr lang="en-US" sz="1800" i="1" dirty="0">
                <a:effectLst/>
                <a:latin typeface="Calibri" panose="020F0502020204030204" pitchFamily="34" charset="0"/>
                <a:ea typeface="Calibri" panose="020F0502020204030204" pitchFamily="34" charset="0"/>
                <a:cs typeface="Calibri" panose="020F0502020204030204" pitchFamily="34" charset="0"/>
              </a:rPr>
              <a:t>, Wylie, Fitzgibbon, </a:t>
            </a:r>
            <a:r>
              <a:rPr lang="en-US" sz="1800" i="1" dirty="0" err="1">
                <a:effectLst/>
                <a:latin typeface="Calibri" panose="020F0502020204030204" pitchFamily="34" charset="0"/>
                <a:ea typeface="Calibri" panose="020F0502020204030204" pitchFamily="34" charset="0"/>
                <a:cs typeface="Calibri" panose="020F0502020204030204" pitchFamily="34" charset="0"/>
              </a:rPr>
              <a:t>Caldier</a:t>
            </a:r>
            <a:r>
              <a:rPr lang="en-US" sz="1800" i="1" dirty="0">
                <a:effectLst/>
                <a:latin typeface="Calibri" panose="020F0502020204030204" pitchFamily="34" charset="0"/>
                <a:ea typeface="Calibri" panose="020F0502020204030204" pitchFamily="34" charset="0"/>
                <a:cs typeface="Calibri" panose="020F0502020204030204" pitchFamily="34" charset="0"/>
              </a:rPr>
              <a:t>, Wicks, </a:t>
            </a:r>
            <a:r>
              <a:rPr lang="en-US" sz="1800" i="1" dirty="0" err="1">
                <a:effectLst/>
                <a:latin typeface="Calibri" panose="020F0502020204030204" pitchFamily="34" charset="0"/>
                <a:ea typeface="Calibri" panose="020F0502020204030204" pitchFamily="34" charset="0"/>
                <a:cs typeface="Calibri" panose="020F0502020204030204" pitchFamily="34" charset="0"/>
              </a:rPr>
              <a:t>Barkis</a:t>
            </a:r>
            <a:r>
              <a:rPr lang="en-US" sz="1800" i="1" dirty="0">
                <a:effectLst/>
                <a:latin typeface="Calibri" panose="020F0502020204030204" pitchFamily="34" charset="0"/>
                <a:ea typeface="Calibri" panose="020F0502020204030204" pitchFamily="34" charset="0"/>
                <a:cs typeface="Calibri" panose="020F0502020204030204" pitchFamily="34" charset="0"/>
              </a:rPr>
              <a:t>, Simmons, </a:t>
            </a:r>
            <a:r>
              <a:rPr lang="en-US" sz="1800" i="1" dirty="0" err="1">
                <a:effectLst/>
                <a:latin typeface="Calibri" panose="020F0502020204030204" pitchFamily="34" charset="0"/>
                <a:ea typeface="Calibri" panose="020F0502020204030204" pitchFamily="34" charset="0"/>
                <a:cs typeface="Calibri" panose="020F0502020204030204" pitchFamily="34" charset="0"/>
              </a:rPr>
              <a:t>Duerr</a:t>
            </a:r>
            <a:r>
              <a:rPr lang="en-US" sz="1800" i="1" dirty="0">
                <a:effectLst/>
                <a:latin typeface="Calibri" panose="020F0502020204030204" pitchFamily="34" charset="0"/>
                <a:ea typeface="Calibri" panose="020F0502020204030204" pitchFamily="34" charset="0"/>
                <a:cs typeface="Calibri" panose="020F0502020204030204" pitchFamily="34" charset="0"/>
              </a:rPr>
              <a:t>, Ramel, </a:t>
            </a:r>
            <a:r>
              <a:rPr lang="en-US" sz="1800" i="1" dirty="0" err="1">
                <a:effectLst/>
                <a:latin typeface="Calibri" panose="020F0502020204030204" pitchFamily="34" charset="0"/>
                <a:ea typeface="Calibri" panose="020F0502020204030204" pitchFamily="34" charset="0"/>
                <a:cs typeface="Calibri" panose="020F0502020204030204" pitchFamily="34" charset="0"/>
              </a:rPr>
              <a:t>Eslick</a:t>
            </a:r>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29714717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passed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4278094"/>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a:t>
            </a:r>
            <a:r>
              <a:rPr lang="en-US" sz="2000" b="1" dirty="0">
                <a:latin typeface="Calibri" panose="020F0502020204030204" pitchFamily="34" charset="0"/>
                <a:ea typeface="Calibri" panose="020F0502020204030204" pitchFamily="34" charset="0"/>
                <a:cs typeface="Calibri" panose="020F0502020204030204" pitchFamily="34" charset="0"/>
              </a:rPr>
              <a:t>2064</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 Fee in-lieu of Security Deposit Documentation Requirements (Original Bill)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t>Authorizes landlords to offer tenants the option of paying an entirely or partially nonrefundable fee in lieu of a security deposit.</a:t>
            </a:r>
          </a:p>
          <a:p>
            <a:pPr marL="285750" indent="-285750">
              <a:buFont typeface="Arial" panose="020B0604020202020204" pitchFamily="34" charset="0"/>
              <a:buChar char="•"/>
            </a:pPr>
            <a:r>
              <a:rPr lang="en-US" dirty="0"/>
              <a:t>Removes requirement under the RLTA that a tenant is current on rent before being able to exercise rights.</a:t>
            </a:r>
          </a:p>
          <a:p>
            <a:pPr marL="285750" indent="-285750">
              <a:buFont typeface="Arial" panose="020B0604020202020204" pitchFamily="34" charset="0"/>
              <a:buChar char="•"/>
            </a:pPr>
            <a:r>
              <a:rPr lang="en-US" dirty="0"/>
              <a:t>A landlord may offer the tenant the option of paying a fee in lieu of a full security deposit. The landlord can’t use the fact a prospective tenant opts to pay the fee in lieu of a security deposit as a criterion in determining whether to rent to that tenant.</a:t>
            </a:r>
          </a:p>
          <a:p>
            <a:pPr marL="285750" indent="-285750">
              <a:buFont typeface="Arial" panose="020B0604020202020204" pitchFamily="34" charset="0"/>
              <a:buChar char="•"/>
            </a:pPr>
            <a:r>
              <a:rPr lang="en-US" dirty="0"/>
              <a:t>Any landlord who offers the fee in lieu of the security deposit must offer the choice of the fee to every prospective tenant whose application for occupancy has been approved, without regard to certain protected class statuses as well as income, household size, and credit score.</a:t>
            </a:r>
          </a:p>
          <a:p>
            <a:pPr marL="285750" indent="-285750">
              <a:buFont typeface="Arial" panose="020B0604020202020204" pitchFamily="34" charset="0"/>
              <a:buChar char="•"/>
            </a:pPr>
            <a:r>
              <a:rPr lang="en-US" dirty="0"/>
              <a:t>Requires that any entirely or partially nonrefundable fee in lieu of a security deposit collected by the landlord be used to purchase insurance coverage for the landlord's losses associated with unpaid rent or unit damage.</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Representative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Peterson, Simmons, </a:t>
            </a:r>
            <a:r>
              <a:rPr lang="en-US" sz="1800" i="1" dirty="0" err="1">
                <a:effectLst/>
                <a:latin typeface="Calibri" panose="020F0502020204030204" pitchFamily="34" charset="0"/>
                <a:ea typeface="Calibri" panose="020F0502020204030204" pitchFamily="34" charset="0"/>
                <a:cs typeface="Calibri" panose="020F0502020204030204" pitchFamily="34" charset="0"/>
              </a:rPr>
              <a:t>Chopp</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Lekanoff</a:t>
            </a:r>
            <a:r>
              <a:rPr lang="en-US" sz="1800" i="1" dirty="0">
                <a:effectLst/>
                <a:latin typeface="Calibri" panose="020F0502020204030204" pitchFamily="34" charset="0"/>
                <a:ea typeface="Calibri" panose="020F0502020204030204" pitchFamily="34" charset="0"/>
                <a:cs typeface="Calibri" panose="020F0502020204030204" pitchFamily="34" charset="0"/>
              </a:rPr>
              <a:t> and Taylor.</a:t>
            </a:r>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12478884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passed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800767"/>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a:t>
            </a:r>
            <a:r>
              <a:rPr lang="en-US" sz="2000" b="1" dirty="0">
                <a:latin typeface="Calibri" panose="020F0502020204030204" pitchFamily="34" charset="0"/>
                <a:ea typeface="Calibri" panose="020F0502020204030204" pitchFamily="34" charset="0"/>
                <a:cs typeface="Calibri" panose="020F0502020204030204" pitchFamily="34" charset="0"/>
              </a:rPr>
              <a:t>2064</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 Fee in-lieu of Security Deposit Documentation Requirements (</a:t>
            </a:r>
            <a:r>
              <a:rPr lang="en-US" sz="2000" b="1" dirty="0">
                <a:latin typeface="Calibri" panose="020F0502020204030204" pitchFamily="34" charset="0"/>
                <a:ea typeface="Calibri" panose="020F0502020204030204" pitchFamily="34" charset="0"/>
                <a:cs typeface="Calibri" panose="020F0502020204030204" pitchFamily="34" charset="0"/>
              </a:rPr>
              <a:t>Amended</a:t>
            </a:r>
            <a:r>
              <a:rPr lang="en-US" sz="2000" b="1" dirty="0">
                <a:effectLst/>
                <a:latin typeface="Calibri" panose="020F0502020204030204" pitchFamily="34" charset="0"/>
                <a:ea typeface="Calibri" panose="020F0502020204030204" pitchFamily="34" charset="0"/>
                <a:cs typeface="Calibri" panose="020F0502020204030204" pitchFamily="34" charset="0"/>
              </a:rPr>
              <a:t> Bill)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t>Reinstates requirement under the RLTA that a tenant is current on rent before being able to exercise rights under the Act.</a:t>
            </a:r>
          </a:p>
          <a:p>
            <a:pPr marL="342900" indent="-342900">
              <a:buFont typeface="Arial" panose="020B0604020202020204" pitchFamily="34" charset="0"/>
              <a:buChar char="•"/>
            </a:pPr>
            <a:r>
              <a:rPr lang="en-US" sz="2000" dirty="0"/>
              <a:t>Provisions relating to judicial action or other collection activity pertain only to situations in which a tenant has paid a fee in lieu of a security deposit.</a:t>
            </a:r>
          </a:p>
          <a:p>
            <a:pPr marL="342900" indent="-342900">
              <a:buFont typeface="Arial" panose="020B0604020202020204" pitchFamily="34" charset="0"/>
              <a:buChar char="•"/>
            </a:pPr>
            <a:r>
              <a:rPr lang="en-US" sz="2000" dirty="0"/>
              <a:t>Clarifies that the landlord must provide the disclosure form to the tenant with any lease and renewal that includes the option to pay a fee instead of a security deposit.</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Representative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Peterson, Simmons, </a:t>
            </a:r>
            <a:r>
              <a:rPr lang="en-US" sz="1800" i="1" dirty="0" err="1">
                <a:effectLst/>
                <a:latin typeface="Calibri" panose="020F0502020204030204" pitchFamily="34" charset="0"/>
                <a:ea typeface="Calibri" panose="020F0502020204030204" pitchFamily="34" charset="0"/>
                <a:cs typeface="Calibri" panose="020F0502020204030204" pitchFamily="34" charset="0"/>
              </a:rPr>
              <a:t>Chopp</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Lekanoff</a:t>
            </a:r>
            <a:r>
              <a:rPr lang="en-US" sz="1800" i="1" dirty="0">
                <a:effectLst/>
                <a:latin typeface="Calibri" panose="020F0502020204030204" pitchFamily="34" charset="0"/>
                <a:ea typeface="Calibri" panose="020F0502020204030204" pitchFamily="34" charset="0"/>
                <a:cs typeface="Calibri" panose="020F0502020204030204" pitchFamily="34" charset="0"/>
              </a:rPr>
              <a:t> and Taylor.</a:t>
            </a:r>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20786181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sz="4800" dirty="0"/>
              <a:t>State Budget appropriations</a:t>
            </a:r>
          </a:p>
        </p:txBody>
      </p:sp>
      <p:sp>
        <p:nvSpPr>
          <p:cNvPr id="11" name="TextBox 10">
            <a:extLst>
              <a:ext uri="{FF2B5EF4-FFF2-40B4-BE49-F238E27FC236}">
                <a16:creationId xmlns:a16="http://schemas.microsoft.com/office/drawing/2014/main" id="{277646B2-CF3F-44DA-AA10-CF8914063B42}"/>
              </a:ext>
            </a:extLst>
          </p:cNvPr>
          <p:cNvSpPr txBox="1"/>
          <p:nvPr/>
        </p:nvSpPr>
        <p:spPr>
          <a:xfrm>
            <a:off x="414056" y="1522129"/>
            <a:ext cx="10517507" cy="2554545"/>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2000" b="1" dirty="0"/>
              <a:t>$3,000,000 </a:t>
            </a:r>
            <a:r>
              <a:rPr lang="en-US" sz="2000" dirty="0"/>
              <a:t>for the Eviction Resolution Pilot Program</a:t>
            </a:r>
          </a:p>
          <a:p>
            <a:pPr marL="342900" marR="0" lvl="0" indent="-342900">
              <a:spcBef>
                <a:spcPts val="0"/>
              </a:spcBef>
              <a:spcAft>
                <a:spcPts val="0"/>
              </a:spcAft>
              <a:buFont typeface="Arial" panose="020B0604020202020204" pitchFamily="34" charset="0"/>
              <a:buChar char="•"/>
            </a:pPr>
            <a:endParaRPr lang="en-US" sz="2000" b="1" dirty="0"/>
          </a:p>
          <a:p>
            <a:pPr marL="342900" marR="0" lvl="0" indent="-342900">
              <a:spcBef>
                <a:spcPts val="0"/>
              </a:spcBef>
              <a:spcAft>
                <a:spcPts val="0"/>
              </a:spcAft>
              <a:buFont typeface="Arial" panose="020B0604020202020204" pitchFamily="34" charset="0"/>
              <a:buChar char="•"/>
            </a:pPr>
            <a:r>
              <a:rPr lang="en-US" sz="2000" b="1" dirty="0"/>
              <a:t>$1,000,000 </a:t>
            </a:r>
            <a:r>
              <a:rPr lang="en-US" sz="2000" dirty="0"/>
              <a:t>for SB 5160 Right to Counsel</a:t>
            </a:r>
          </a:p>
          <a:p>
            <a:pPr marL="342900" marR="0" lvl="0" indent="-342900">
              <a:spcBef>
                <a:spcPts val="0"/>
              </a:spcBef>
              <a:spcAft>
                <a:spcPts val="0"/>
              </a:spcAft>
              <a:buFont typeface="Arial" panose="020B0604020202020204" pitchFamily="34" charset="0"/>
              <a:buChar char="•"/>
            </a:pPr>
            <a:endParaRPr lang="en-US" sz="2000" b="1" dirty="0"/>
          </a:p>
          <a:p>
            <a:pPr marL="342900" marR="0" lvl="0" indent="-342900">
              <a:spcBef>
                <a:spcPts val="0"/>
              </a:spcBef>
              <a:spcAft>
                <a:spcPts val="0"/>
              </a:spcAft>
              <a:buFont typeface="Arial" panose="020B0604020202020204" pitchFamily="34" charset="0"/>
              <a:buChar char="•"/>
            </a:pPr>
            <a:r>
              <a:rPr lang="en-US" sz="2000" b="1" dirty="0"/>
              <a:t>$27,000,000 </a:t>
            </a:r>
            <a:r>
              <a:rPr lang="en-US" sz="2000" dirty="0"/>
              <a:t>for the Landlord Mitigation Fund</a:t>
            </a:r>
          </a:p>
          <a:p>
            <a:pPr marL="342900" marR="0" lvl="0" indent="-342900">
              <a:spcBef>
                <a:spcPts val="0"/>
              </a:spcBef>
              <a:spcAft>
                <a:spcPts val="0"/>
              </a:spcAft>
              <a:buFont typeface="Arial" panose="020B0604020202020204" pitchFamily="34" charset="0"/>
              <a:buChar char="•"/>
            </a:pPr>
            <a:endParaRPr lang="en-US" sz="2000" b="1" dirty="0"/>
          </a:p>
          <a:p>
            <a:pPr marL="342900" marR="0" lvl="0" indent="-342900">
              <a:spcBef>
                <a:spcPts val="0"/>
              </a:spcBef>
              <a:spcAft>
                <a:spcPts val="0"/>
              </a:spcAft>
              <a:buFont typeface="Arial" panose="020B0604020202020204" pitchFamily="34" charset="0"/>
              <a:buChar char="•"/>
            </a:pPr>
            <a:r>
              <a:rPr lang="en-US" sz="2000" b="1" dirty="0"/>
              <a:t>$2,000,000 </a:t>
            </a:r>
            <a:r>
              <a:rPr lang="en-US" sz="2000"/>
              <a:t>for HB </a:t>
            </a:r>
            <a:r>
              <a:rPr lang="en-US" sz="2000" dirty="0"/>
              <a:t>1593 Domestic Violence LMF claims</a:t>
            </a:r>
          </a:p>
          <a:p>
            <a:pPr marR="0" lvl="0">
              <a:spcBef>
                <a:spcPts val="0"/>
              </a:spcBef>
              <a:spcAft>
                <a:spcPts val="0"/>
              </a:spcAft>
            </a:pPr>
            <a:endParaRPr lang="en-US" sz="2000" b="1"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1483241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Exceptional Participation</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646878"/>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2022 Legislative Session Briefing Room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met every Monday at 10am to discuss current bills and upcoming hearings</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We had over 350 people register and attend the Briefing Rooms during Session</a:t>
            </a: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Signing in and Providing Testimony</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5900+ Emails sent to lawmakers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Thousands signing in on key bills</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Hundreds providing testimony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25006361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Staying Involved</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1938992"/>
          </a:xfrm>
          <a:prstGeom prst="rect">
            <a:avLst/>
          </a:prstGeom>
          <a:noFill/>
        </p:spPr>
        <p:txBody>
          <a:bodyPr wrap="square" rtlCol="0">
            <a:spAutoFit/>
          </a:bodyPr>
          <a:lstStyle/>
          <a:p>
            <a:pPr marR="0" lvl="0">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The RHAC Advocacy Center for Local Action</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hlinkClick r:id="rId3"/>
              </a:rPr>
              <a:t>https://www.rhawa.org/advocacy-center</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Through the Advocacy Center, you will be able to send a message to your lawmakers with the click of a button.</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Check in regularly and keep an eye out for our calls to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4"/>
          <a:srcRect t="90742"/>
          <a:stretch/>
        </p:blipFill>
        <p:spPr>
          <a:xfrm>
            <a:off x="0" y="6232551"/>
            <a:ext cx="12192000" cy="634974"/>
          </a:xfrm>
          <a:prstGeom prst="rect">
            <a:avLst/>
          </a:prstGeom>
        </p:spPr>
      </p:pic>
    </p:spTree>
    <p:extLst>
      <p:ext uri="{BB962C8B-B14F-4D97-AF65-F5344CB8AC3E}">
        <p14:creationId xmlns:p14="http://schemas.microsoft.com/office/powerpoint/2010/main" val="21459253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subTitle" idx="1"/>
          </p:nvPr>
        </p:nvSpPr>
        <p:spPr>
          <a:xfrm>
            <a:off x="823448" y="3519239"/>
            <a:ext cx="10283576" cy="2252911"/>
          </a:xfrm>
        </p:spPr>
        <p:txBody>
          <a:bodyPr anchor="t">
            <a:noAutofit/>
          </a:bodyPr>
          <a:lstStyle/>
          <a:p>
            <a:pPr lvl="0" algn="l" defTabSz="914400">
              <a:lnSpc>
                <a:spcPct val="120000"/>
              </a:lnSpc>
              <a:spcBef>
                <a:spcPts val="0"/>
              </a:spcBef>
              <a:spcAft>
                <a:spcPts val="1200"/>
              </a:spcAft>
              <a:buClr>
                <a:srgbClr val="F15A29"/>
              </a:buClr>
            </a:pPr>
            <a:endParaRPr lang="en-US" sz="1800" cap="none" spc="0" dirty="0">
              <a:solidFill>
                <a:prstClr val="black">
                  <a:lumMod val="75000"/>
                  <a:lumOff val="25000"/>
                </a:prstClr>
              </a:solidFill>
              <a:latin typeface="+mn-lt"/>
            </a:endParaRPr>
          </a:p>
        </p:txBody>
      </p:sp>
      <p:sp>
        <p:nvSpPr>
          <p:cNvPr id="2" name="Title 1"/>
          <p:cNvSpPr>
            <a:spLocks noGrp="1"/>
          </p:cNvSpPr>
          <p:nvPr>
            <p:ph type="title"/>
          </p:nvPr>
        </p:nvSpPr>
        <p:spPr>
          <a:xfrm>
            <a:off x="823448" y="1805997"/>
            <a:ext cx="10058400" cy="1613034"/>
          </a:xfrm>
        </p:spPr>
        <p:txBody>
          <a:bodyPr>
            <a:normAutofit/>
          </a:bodyPr>
          <a:lstStyle/>
          <a:p>
            <a:pPr algn="l"/>
            <a:r>
              <a:rPr lang="en-US" b="1" spc="0" dirty="0">
                <a:solidFill>
                  <a:schemeClr val="accent1"/>
                </a:solidFill>
                <a:latin typeface="+mn-lt"/>
              </a:rPr>
              <a:t>Q &amp; A</a:t>
            </a:r>
            <a:br>
              <a:rPr lang="en-US" b="1" spc="0" dirty="0">
                <a:solidFill>
                  <a:schemeClr val="accent1"/>
                </a:solidFill>
              </a:rPr>
            </a:br>
            <a:r>
              <a:rPr lang="en-US" sz="3200" spc="0" dirty="0">
                <a:solidFill>
                  <a:schemeClr val="accent1"/>
                </a:solidFill>
              </a:rPr>
              <a:t>Keep the Conversation Going…</a:t>
            </a:r>
            <a:endParaRPr lang="en-US" spc="0" dirty="0">
              <a:solidFill>
                <a:schemeClr val="accent1"/>
              </a:solidFill>
            </a:endParaRPr>
          </a:p>
        </p:txBody>
      </p:sp>
      <p:pic>
        <p:nvPicPr>
          <p:cNvPr id="5" name="Picture 4" descr="Logo, company name&#10;&#10;Description automatically generated">
            <a:extLst>
              <a:ext uri="{FF2B5EF4-FFF2-40B4-BE49-F238E27FC236}">
                <a16:creationId xmlns:a16="http://schemas.microsoft.com/office/drawing/2014/main" id="{7AB1C0DC-B5E5-4DA7-982B-FC16FD923507}"/>
              </a:ext>
            </a:extLst>
          </p:cNvPr>
          <p:cNvPicPr>
            <a:picLocks noChangeAspect="1"/>
          </p:cNvPicPr>
          <p:nvPr/>
        </p:nvPicPr>
        <p:blipFill rotWithShape="1">
          <a:blip r:embed="rId3"/>
          <a:srcRect t="3404" b="73076"/>
          <a:stretch/>
        </p:blipFill>
        <p:spPr>
          <a:xfrm>
            <a:off x="0" y="9525"/>
            <a:ext cx="12192000" cy="1613034"/>
          </a:xfrm>
          <a:prstGeom prst="rect">
            <a:avLst/>
          </a:prstGeom>
        </p:spPr>
      </p:pic>
      <p:pic>
        <p:nvPicPr>
          <p:cNvPr id="7" name="Picture 6" descr="Logo, company name&#10;&#10;Description automatically generated">
            <a:extLst>
              <a:ext uri="{FF2B5EF4-FFF2-40B4-BE49-F238E27FC236}">
                <a16:creationId xmlns:a16="http://schemas.microsoft.com/office/drawing/2014/main" id="{6690B9B6-206B-4A86-B213-5F1536EC7DCD}"/>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166722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RHAC Lobbyist</a:t>
            </a:r>
          </a:p>
        </p:txBody>
      </p:sp>
      <p:sp>
        <p:nvSpPr>
          <p:cNvPr id="11" name="Content Placeholder 10"/>
          <p:cNvSpPr>
            <a:spLocks noGrp="1"/>
          </p:cNvSpPr>
          <p:nvPr>
            <p:ph sz="half" idx="1"/>
          </p:nvPr>
        </p:nvSpPr>
        <p:spPr>
          <a:xfrm>
            <a:off x="3155023" y="1435694"/>
            <a:ext cx="7153275" cy="3067506"/>
          </a:xfrm>
        </p:spPr>
        <p:txBody>
          <a:bodyPr>
            <a:spAutoFit/>
          </a:bodyPr>
          <a:lstStyle/>
          <a:p>
            <a:r>
              <a:rPr lang="en-US" sz="2000" b="1" dirty="0"/>
              <a:t>Jim Henderson</a:t>
            </a:r>
          </a:p>
          <a:p>
            <a:r>
              <a:rPr lang="en-US" sz="2000" dirty="0"/>
              <a:t>Mr. Henderson is a registered lobbyist Jim is a persuasive, knowledgeable, and powerful voice to advocate on behalf of the rental housing industry. Jim has a vast institutional knowledge and clear understanding of the perspectives of rental property owners, property managers and tenants. He is also a licensed clock hours instructor. Mr. Henderson owns and manages a landlord advocacy business, including landlord coaching and legislative representation, as well as being very active with RHAWA.</a:t>
            </a:r>
          </a:p>
          <a:p>
            <a:pPr marL="0" indent="0">
              <a:spcBef>
                <a:spcPts val="0"/>
              </a:spcBef>
              <a:spcAft>
                <a:spcPts val="600"/>
              </a:spcAft>
              <a:buNone/>
            </a:pPr>
            <a:endParaRPr lang="en-US" sz="2000" dirty="0"/>
          </a:p>
        </p:txBody>
      </p:sp>
      <p:pic>
        <p:nvPicPr>
          <p:cNvPr id="13" name="Picture 12" descr="A person smiling for the picture&#10;&#10;Description automatically generated with medium confidence">
            <a:extLst>
              <a:ext uri="{FF2B5EF4-FFF2-40B4-BE49-F238E27FC236}">
                <a16:creationId xmlns:a16="http://schemas.microsoft.com/office/drawing/2014/main" id="{93BA6702-E68C-42CA-BF0C-35FEEC8240F3}"/>
              </a:ext>
            </a:extLst>
          </p:cNvPr>
          <p:cNvPicPr>
            <a:picLocks noChangeAspect="1"/>
          </p:cNvPicPr>
          <p:nvPr/>
        </p:nvPicPr>
        <p:blipFill rotWithShape="1">
          <a:blip r:embed="rId3"/>
          <a:srcRect l="35694" t="7866" r="8257" b="6461"/>
          <a:stretch/>
        </p:blipFill>
        <p:spPr>
          <a:xfrm>
            <a:off x="708384" y="1435694"/>
            <a:ext cx="2064950" cy="2185306"/>
          </a:xfrm>
          <a:prstGeom prst="rect">
            <a:avLst/>
          </a:prstGeom>
          <a:ln>
            <a:solidFill>
              <a:srgbClr val="3A383B"/>
            </a:solidFill>
          </a:ln>
        </p:spPr>
      </p:pic>
    </p:spTree>
    <p:extLst>
      <p:ext uri="{BB962C8B-B14F-4D97-AF65-F5344CB8AC3E}">
        <p14:creationId xmlns:p14="http://schemas.microsoft.com/office/powerpoint/2010/main" val="1455798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dead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616101"/>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Re-running: HB 1300</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effectLst/>
                <a:latin typeface="Calibri" panose="020F0502020204030204" pitchFamily="34" charset="0"/>
                <a:ea typeface="Calibri" panose="020F0502020204030204" pitchFamily="34" charset="0"/>
                <a:cs typeface="Calibri" panose="020F0502020204030204" pitchFamily="34" charset="0"/>
              </a:rPr>
              <a:t>Security Deposit Restrictions (Oppose)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t>Allows the tenant to request a walkthrough in which the tenant is present, between 14 and 30 days before the termination of a rental agreement, and requires the housing provider to schedule before the termination of the tenancy.</a:t>
            </a:r>
          </a:p>
          <a:p>
            <a:pPr marL="342900" marR="0" lvl="0" indent="-342900">
              <a:spcBef>
                <a:spcPts val="0"/>
              </a:spcBef>
              <a:spcAft>
                <a:spcPts val="0"/>
              </a:spcAft>
              <a:buFont typeface="Symbol" panose="05050102010706020507" pitchFamily="18" charset="2"/>
              <a:buChar char=""/>
            </a:pPr>
            <a:r>
              <a:rPr lang="en-US" dirty="0"/>
              <a:t>Requires housing providers to provide a written checklist to the tenant in order to collect a security deposit</a:t>
            </a:r>
          </a:p>
          <a:p>
            <a:pPr marL="342900" marR="0" lvl="0" indent="-342900">
              <a:spcBef>
                <a:spcPts val="0"/>
              </a:spcBef>
              <a:spcAft>
                <a:spcPts val="0"/>
              </a:spcAft>
              <a:buFont typeface="Symbol" panose="05050102010706020507" pitchFamily="18" charset="2"/>
              <a:buChar char=""/>
            </a:pPr>
            <a:r>
              <a:rPr lang="en-US" dirty="0"/>
              <a:t>Redefines the items on a written checklist to include wall paint and wallpaper, and excludes drapes.</a:t>
            </a:r>
          </a:p>
          <a:p>
            <a:pPr marL="342900" marR="0" lvl="0" indent="-342900">
              <a:spcBef>
                <a:spcPts val="0"/>
              </a:spcBef>
              <a:spcAft>
                <a:spcPts val="0"/>
              </a:spcAft>
              <a:buFont typeface="Symbol" panose="05050102010706020507" pitchFamily="18" charset="2"/>
              <a:buChar char=""/>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Representative </a:t>
            </a:r>
            <a:r>
              <a:rPr lang="en-US" sz="1800" i="1" dirty="0">
                <a:effectLst/>
                <a:latin typeface="Calibri" panose="020F0502020204030204" pitchFamily="34" charset="0"/>
                <a:ea typeface="Calibri" panose="020F0502020204030204" pitchFamily="34" charset="0"/>
                <a:cs typeface="Calibri" panose="020F0502020204030204" pitchFamily="34" charset="0"/>
              </a:rPr>
              <a:t>Thai, </a:t>
            </a:r>
            <a:r>
              <a:rPr lang="en-US" sz="1800" i="1" dirty="0" err="1">
                <a:effectLst/>
                <a:latin typeface="Calibri" panose="020F0502020204030204" pitchFamily="34" charset="0"/>
                <a:ea typeface="Calibri" panose="020F0502020204030204" pitchFamily="34" charset="0"/>
                <a:cs typeface="Calibri" panose="020F0502020204030204" pitchFamily="34" charset="0"/>
              </a:rPr>
              <a:t>Chopp</a:t>
            </a:r>
            <a:r>
              <a:rPr lang="en-US" sz="1800" i="1" dirty="0">
                <a:effectLst/>
                <a:latin typeface="Calibri" panose="020F0502020204030204" pitchFamily="34" charset="0"/>
                <a:ea typeface="Calibri" panose="020F0502020204030204" pitchFamily="34" charset="0"/>
                <a:cs typeface="Calibri" panose="020F0502020204030204" pitchFamily="34" charset="0"/>
              </a:rPr>
              <a:t>, Ramel, Simmons, Fitzgibbon, Peterson, Davis, </a:t>
            </a:r>
            <a:r>
              <a:rPr lang="en-US" sz="1800" i="1" dirty="0" err="1">
                <a:effectLst/>
                <a:latin typeface="Calibri" panose="020F0502020204030204" pitchFamily="34" charset="0"/>
                <a:ea typeface="Calibri" panose="020F0502020204030204" pitchFamily="34" charset="0"/>
                <a:cs typeface="Calibri" panose="020F0502020204030204" pitchFamily="34" charset="0"/>
              </a:rPr>
              <a:t>Macri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Pollet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Slatter</a:t>
            </a:r>
            <a:r>
              <a:rPr lang="en-US" sz="1800" i="1" dirty="0">
                <a:effectLst/>
                <a:latin typeface="Calibri" panose="020F0502020204030204" pitchFamily="34" charset="0"/>
                <a:ea typeface="Calibri" panose="020F0502020204030204" pitchFamily="34" charset="0"/>
                <a:cs typeface="Calibri" panose="020F0502020204030204" pitchFamily="34" charset="0"/>
              </a:rPr>
              <a:t>, Stonier, Taylor</a:t>
            </a:r>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25216295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dead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739211"/>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Re-running: HB 1515</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effectLst/>
                <a:latin typeface="Calibri" panose="020F0502020204030204" pitchFamily="34" charset="0"/>
                <a:ea typeface="Calibri" panose="020F0502020204030204" pitchFamily="34" charset="0"/>
                <a:cs typeface="Calibri" panose="020F0502020204030204" pitchFamily="34" charset="0"/>
              </a:rPr>
              <a:t>Security Deposit Waiver Fee (Oppose)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t>Authorizes landlords to offer tenants the option of paying an entirely or partially nonrefundable fee in lieu of a security deposit. </a:t>
            </a:r>
          </a:p>
          <a:p>
            <a:pPr marL="342900" marR="0" lvl="0" indent="-342900">
              <a:spcBef>
                <a:spcPts val="0"/>
              </a:spcBef>
              <a:spcAft>
                <a:spcPts val="0"/>
              </a:spcAft>
              <a:buFont typeface="Symbol" panose="05050102010706020507" pitchFamily="18" charset="2"/>
              <a:buChar char=""/>
            </a:pPr>
            <a:r>
              <a:rPr lang="en-US" sz="2000" dirty="0"/>
              <a:t>Authorizes landlords to use the fee in lieu of a security deposit to purchase insurance coverage for unpaid rent or unit damage.</a:t>
            </a:r>
          </a:p>
          <a:p>
            <a:pPr marL="342900" marR="0" lvl="0" indent="-342900">
              <a:spcBef>
                <a:spcPts val="0"/>
              </a:spcBef>
              <a:spcAft>
                <a:spcPts val="0"/>
              </a:spcAft>
              <a:buFont typeface="Symbol" panose="05050102010706020507" pitchFamily="18" charset="2"/>
              <a:buChar char=""/>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Representative </a:t>
            </a:r>
            <a:r>
              <a:rPr lang="en-US" sz="1800" i="1" dirty="0">
                <a:effectLst/>
                <a:latin typeface="Calibri" panose="020F0502020204030204" pitchFamily="34" charset="0"/>
                <a:ea typeface="Calibri" panose="020F0502020204030204" pitchFamily="34" charset="0"/>
                <a:cs typeface="Calibri" panose="020F0502020204030204" pitchFamily="34" charset="0"/>
              </a:rPr>
              <a:t>Peterson, Springer, Simmons, Santos, Taylor, </a:t>
            </a:r>
            <a:r>
              <a:rPr lang="en-US" sz="1800" i="1" dirty="0" err="1">
                <a:effectLst/>
                <a:latin typeface="Calibri" panose="020F0502020204030204" pitchFamily="34" charset="0"/>
                <a:ea typeface="Calibri" panose="020F0502020204030204" pitchFamily="34" charset="0"/>
                <a:cs typeface="Calibri" panose="020F0502020204030204" pitchFamily="34" charset="0"/>
              </a:rPr>
              <a:t>Shewmake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Dufault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Barkis</a:t>
            </a:r>
            <a:r>
              <a:rPr lang="en-US" sz="1800" i="1" dirty="0">
                <a:effectLst/>
                <a:latin typeface="Calibri" panose="020F0502020204030204" pitchFamily="34" charset="0"/>
                <a:ea typeface="Calibri" panose="020F0502020204030204" pitchFamily="34" charset="0"/>
                <a:cs typeface="Calibri" panose="020F0502020204030204" pitchFamily="34" charset="0"/>
              </a:rPr>
              <a:t>, Thai, Ormsby, </a:t>
            </a:r>
            <a:r>
              <a:rPr lang="en-US" sz="1800" i="1" dirty="0" err="1">
                <a:effectLst/>
                <a:latin typeface="Calibri" panose="020F0502020204030204" pitchFamily="34" charset="0"/>
                <a:ea typeface="Calibri" panose="020F0502020204030204" pitchFamily="34" charset="0"/>
                <a:cs typeface="Calibri" panose="020F0502020204030204" pitchFamily="34" charset="0"/>
              </a:rPr>
              <a:t>Lekanoff</a:t>
            </a:r>
            <a:endParaRPr lang="en-US" i="1"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11730348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dead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769989"/>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SB 5576</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latin typeface="Calibri" panose="020F0502020204030204" pitchFamily="34" charset="0"/>
                <a:ea typeface="Calibri" panose="020F0502020204030204" pitchFamily="34" charset="0"/>
                <a:cs typeface="Calibri" panose="020F0502020204030204" pitchFamily="34" charset="0"/>
              </a:rPr>
              <a:t>Amendments to Pay or Vacate Notice</a:t>
            </a:r>
          </a:p>
          <a:p>
            <a:pPr marL="342900" marR="0" lvl="0" indent="-342900">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Renegotiates the three strikes law.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Alters the required language on a 14-day Pay or Vacate Notice</a:t>
            </a:r>
            <a:r>
              <a:rPr lang="en-US" sz="2000" dirty="0">
                <a:latin typeface="Calibri" panose="020F0502020204030204" pitchFamily="34" charset="0"/>
                <a:ea typeface="Calibri" panose="020F0502020204030204" pitchFamily="34" charset="0"/>
                <a:cs typeface="Times New Roman" panose="02020603050405020304" pitchFamily="18" charset="0"/>
              </a:rPr>
              <a:t> to be more personal</a:t>
            </a:r>
          </a:p>
          <a:p>
            <a:pPr marL="800100" lvl="1"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Would </a:t>
            </a:r>
            <a:r>
              <a:rPr lang="en-US" sz="2000" dirty="0">
                <a:latin typeface="Calibri" panose="020F0502020204030204" pitchFamily="34" charset="0"/>
                <a:ea typeface="Calibri" panose="020F0502020204030204" pitchFamily="34" charset="0"/>
                <a:cs typeface="Times New Roman" panose="02020603050405020304" pitchFamily="18" charset="0"/>
              </a:rPr>
              <a:t>change “the landlord…” to </a:t>
            </a:r>
            <a:r>
              <a:rPr lang="en-US" sz="2000" dirty="0">
                <a:effectLst/>
                <a:latin typeface="Calibri" panose="020F0502020204030204" pitchFamily="34" charset="0"/>
                <a:ea typeface="Calibri" panose="020F0502020204030204" pitchFamily="34" charset="0"/>
                <a:cs typeface="Times New Roman" panose="02020603050405020304" pitchFamily="18" charset="0"/>
              </a:rPr>
              <a:t>“your landlord…” </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“alleges you are not in compliance…” to “claims you violated…”</a:t>
            </a:r>
          </a:p>
          <a:p>
            <a:pPr marL="800100" lvl="1"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“failure to comply with this notice…” to “if you do not pay…”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Senators </a:t>
            </a:r>
            <a:r>
              <a:rPr lang="en-US" sz="1800" i="1" dirty="0" err="1">
                <a:effectLst/>
                <a:latin typeface="Calibri" panose="020F0502020204030204" pitchFamily="34" charset="0"/>
                <a:ea typeface="Calibri" panose="020F0502020204030204" pitchFamily="34" charset="0"/>
                <a:cs typeface="Calibri" panose="020F0502020204030204" pitchFamily="34" charset="0"/>
              </a:rPr>
              <a:t>Kuderer</a:t>
            </a:r>
            <a:r>
              <a:rPr lang="en-US" sz="1800" i="1" dirty="0">
                <a:effectLst/>
                <a:latin typeface="Calibri" panose="020F0502020204030204" pitchFamily="34" charset="0"/>
                <a:ea typeface="Calibri" panose="020F0502020204030204" pitchFamily="34" charset="0"/>
                <a:cs typeface="Calibri" panose="020F0502020204030204" pitchFamily="34" charset="0"/>
              </a:rPr>
              <a:t>, Trudeau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18406841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dead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3970318"/>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2017</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latin typeface="Calibri" panose="020F0502020204030204" pitchFamily="34" charset="0"/>
                <a:ea typeface="Calibri" panose="020F0502020204030204" pitchFamily="34" charset="0"/>
                <a:cs typeface="Calibri" panose="020F0502020204030204" pitchFamily="34" charset="0"/>
              </a:rPr>
              <a:t>Criminal Screening Ban</a:t>
            </a:r>
          </a:p>
          <a:p>
            <a:pPr marL="342900" indent="-342900">
              <a:buFont typeface="Arial" panose="020B0604020202020204" pitchFamily="34" charset="0"/>
              <a:buChar char="•"/>
            </a:pPr>
            <a:r>
              <a:rPr lang="en-US" sz="2000" dirty="0"/>
              <a:t>Prohibits a housing provider from advertising or operating their rental as "crime free"</a:t>
            </a:r>
          </a:p>
          <a:p>
            <a:pPr marL="342900" indent="-342900">
              <a:buFont typeface="Arial" panose="020B0604020202020204" pitchFamily="34" charset="0"/>
              <a:buChar char="•"/>
            </a:pPr>
            <a:r>
              <a:rPr lang="en-US" sz="2000" dirty="0"/>
              <a:t>Prohibits a housing provider from requesting criminal history information from a current or prospective tenant</a:t>
            </a:r>
          </a:p>
          <a:p>
            <a:pPr marL="342900" indent="-342900">
              <a:buFont typeface="Arial" panose="020B0604020202020204" pitchFamily="34" charset="0"/>
              <a:buChar char="•"/>
            </a:pPr>
            <a:r>
              <a:rPr lang="en-US" sz="2000" dirty="0"/>
              <a:t>Prohibits a housing provider from denying a prospective tenant the tenancy for a criminal conviction</a:t>
            </a:r>
          </a:p>
          <a:p>
            <a:pPr marL="342900" indent="-342900">
              <a:buFont typeface="Arial" panose="020B0604020202020204" pitchFamily="34" charset="0"/>
              <a:buChar char="•"/>
            </a:pPr>
            <a:r>
              <a:rPr lang="en-US" sz="2000" dirty="0"/>
              <a:t>Prohibits taking adverse action or terminating a tenancy of a tenant for criminal history discovered after the inception of the tenancy.</a:t>
            </a:r>
          </a:p>
          <a:p>
            <a:pPr marL="342900" indent="-342900">
              <a:buFont typeface="Arial" panose="020B0604020202020204" pitchFamily="34" charset="0"/>
              <a:buChar char="•"/>
            </a:pPr>
            <a:r>
              <a:rPr lang="en-US" sz="2000" dirty="0"/>
              <a:t>The maximum penalty for a violation of this bill is $7,500 for each person</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Representatives Davis, Simmons, Goodman, Johnson, J., Peterson, Ramel, Ryu, Sells, </a:t>
            </a:r>
            <a:r>
              <a:rPr lang="en-US" i="1" dirty="0" err="1">
                <a:latin typeface="Calibri" panose="020F0502020204030204" pitchFamily="34" charset="0"/>
                <a:ea typeface="Calibri" panose="020F0502020204030204" pitchFamily="34" charset="0"/>
                <a:cs typeface="Calibri" panose="020F0502020204030204" pitchFamily="34" charset="0"/>
              </a:rPr>
              <a:t>Macri</a:t>
            </a:r>
            <a:r>
              <a:rPr lang="en-US" i="1" dirty="0">
                <a:latin typeface="Calibri" panose="020F0502020204030204" pitchFamily="34" charset="0"/>
                <a:ea typeface="Calibri" panose="020F0502020204030204" pitchFamily="34" charset="0"/>
                <a:cs typeface="Calibri" panose="020F0502020204030204" pitchFamily="34" charset="0"/>
              </a:rPr>
              <a:t>, Frame, </a:t>
            </a:r>
            <a:r>
              <a:rPr lang="en-US" i="1" dirty="0" err="1">
                <a:latin typeface="Calibri" panose="020F0502020204030204" pitchFamily="34" charset="0"/>
                <a:ea typeface="Calibri" panose="020F0502020204030204" pitchFamily="34" charset="0"/>
                <a:cs typeface="Calibri" panose="020F0502020204030204" pitchFamily="34" charset="0"/>
              </a:rPr>
              <a:t>Lekanoff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16985353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dead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4370427"/>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2023</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latin typeface="Calibri" panose="020F0502020204030204" pitchFamily="34" charset="0"/>
                <a:ea typeface="Calibri" panose="020F0502020204030204" pitchFamily="34" charset="0"/>
                <a:cs typeface="Calibri" panose="020F0502020204030204" pitchFamily="34" charset="0"/>
              </a:rPr>
              <a:t>Suing Housing Providers Under the CPA</a:t>
            </a:r>
          </a:p>
          <a:p>
            <a:pPr marL="285750" indent="-285750">
              <a:buFont typeface="Arial" panose="020B0604020202020204" pitchFamily="34" charset="0"/>
              <a:buChar char="•"/>
            </a:pPr>
            <a:r>
              <a:rPr lang="en-US" sz="2000" dirty="0"/>
              <a:t>Allows a tenant to sue the housing provider if they: </a:t>
            </a:r>
          </a:p>
          <a:p>
            <a:pPr marL="742950" lvl="1" indent="-285750">
              <a:buFont typeface="Arial" panose="020B0604020202020204" pitchFamily="34" charset="0"/>
              <a:buChar char="•"/>
            </a:pPr>
            <a:r>
              <a:rPr lang="en-US" sz="2000" dirty="0"/>
              <a:t>Violate any provision of RCW 59.18 or RCW 59.20</a:t>
            </a:r>
          </a:p>
          <a:p>
            <a:pPr marL="742950" lvl="1" indent="-285750">
              <a:buFont typeface="Arial" panose="020B0604020202020204" pitchFamily="34" charset="0"/>
              <a:buChar char="•"/>
            </a:pPr>
            <a:r>
              <a:rPr lang="en-US" sz="2000" dirty="0"/>
              <a:t>Engaged in "Unfair, deceptive or abusive practices"</a:t>
            </a:r>
          </a:p>
          <a:p>
            <a:pPr marL="742950" lvl="1" indent="-285750">
              <a:buFont typeface="Arial" panose="020B0604020202020204" pitchFamily="34" charset="0"/>
              <a:buChar char="•"/>
            </a:pPr>
            <a:r>
              <a:rPr lang="en-US" sz="2000" dirty="0"/>
              <a:t>Violate any provision in the lease.</a:t>
            </a:r>
          </a:p>
          <a:p>
            <a:pPr marL="285750" indent="-285750">
              <a:buFont typeface="Arial" panose="020B0604020202020204" pitchFamily="34" charset="0"/>
              <a:buChar char="•"/>
            </a:pPr>
            <a:r>
              <a:rPr lang="en-US" sz="2000" dirty="0"/>
              <a:t>A show cause hearing must be scheduled by the court within 14 days of filing</a:t>
            </a:r>
          </a:p>
          <a:p>
            <a:pPr marL="285750" indent="-285750">
              <a:buFont typeface="Arial" panose="020B0604020202020204" pitchFamily="34" charset="0"/>
              <a:buChar char="•"/>
            </a:pPr>
            <a:r>
              <a:rPr lang="en-US" sz="2000" dirty="0"/>
              <a:t>If issues of material fact are raised, the show cause will be pushed to trial.</a:t>
            </a:r>
          </a:p>
          <a:p>
            <a:pPr marL="285750" indent="-285750">
              <a:buFont typeface="Arial" panose="020B0604020202020204" pitchFamily="34" charset="0"/>
              <a:buChar char="•"/>
            </a:pPr>
            <a:r>
              <a:rPr lang="en-US" sz="2000" dirty="0"/>
              <a:t>Permits a court that rules in favor of the tenant to do any or all of the following: </a:t>
            </a:r>
          </a:p>
          <a:p>
            <a:pPr marL="742950" lvl="1" indent="-285750">
              <a:buFont typeface="Arial" panose="020B0604020202020204" pitchFamily="34" charset="0"/>
              <a:buChar char="•"/>
            </a:pPr>
            <a:r>
              <a:rPr lang="en-US" sz="2000" dirty="0"/>
              <a:t>Require remedy by the housing provider</a:t>
            </a:r>
          </a:p>
          <a:p>
            <a:pPr marL="742950" lvl="1" indent="-285750">
              <a:buFont typeface="Arial" panose="020B0604020202020204" pitchFamily="34" charset="0"/>
              <a:buChar char="•"/>
            </a:pPr>
            <a:r>
              <a:rPr lang="en-US" sz="2000" dirty="0"/>
              <a:t>Forgive or require a refund of the rent</a:t>
            </a:r>
          </a:p>
          <a:p>
            <a:pPr marL="742950" lvl="1" indent="-285750">
              <a:buFont typeface="Arial" panose="020B0604020202020204" pitchFamily="34" charset="0"/>
              <a:buChar char="•"/>
            </a:pPr>
            <a:r>
              <a:rPr lang="en-US" sz="2000" dirty="0"/>
              <a:t>Allow the tenant to remedy the issue and charge the housing provider</a:t>
            </a:r>
          </a:p>
          <a:p>
            <a:pPr marL="742950" lvl="1" indent="-285750">
              <a:buFont typeface="Arial" panose="020B0604020202020204" pitchFamily="34" charset="0"/>
              <a:buChar char="•"/>
            </a:pPr>
            <a:r>
              <a:rPr lang="en-US" sz="2000" dirty="0"/>
              <a:t>Terminate the tenancy and award the tenant damages</a:t>
            </a:r>
          </a:p>
          <a:p>
            <a:pPr marL="742950" lvl="1" indent="-285750">
              <a:buFont typeface="Arial" panose="020B0604020202020204" pitchFamily="34" charset="0"/>
              <a:buChar char="•"/>
            </a:pPr>
            <a:r>
              <a:rPr lang="en-US" sz="2000" dirty="0"/>
              <a:t>Reinstate a tenancy</a:t>
            </a:r>
          </a:p>
          <a:p>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20026320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dead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2462213"/>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2023</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latin typeface="Calibri" panose="020F0502020204030204" pitchFamily="34" charset="0"/>
                <a:ea typeface="Calibri" panose="020F0502020204030204" pitchFamily="34" charset="0"/>
                <a:cs typeface="Calibri" panose="020F0502020204030204" pitchFamily="34" charset="0"/>
              </a:rPr>
              <a:t>Suing Housing Providers Under the CPA</a:t>
            </a:r>
          </a:p>
          <a:p>
            <a:pPr marL="285750" indent="-285750">
              <a:buFont typeface="Arial" panose="020B0604020202020204" pitchFamily="34" charset="0"/>
              <a:buChar char="•"/>
            </a:pPr>
            <a:r>
              <a:rPr lang="en-US" sz="2000" dirty="0"/>
              <a:t>Permits the court to appoint an administrator to oversee the case. </a:t>
            </a:r>
          </a:p>
          <a:p>
            <a:pPr marL="742950" lvl="1" indent="-285750">
              <a:buFont typeface="Arial" panose="020B0604020202020204" pitchFamily="34" charset="0"/>
              <a:buChar char="•"/>
            </a:pPr>
            <a:r>
              <a:rPr lang="en-US" sz="2000" dirty="0"/>
              <a:t>Requires the housing provider to pay the fees and costs of the administrator.</a:t>
            </a:r>
          </a:p>
          <a:p>
            <a:pPr marL="285750" indent="-285750">
              <a:buFont typeface="Arial" panose="020B0604020202020204" pitchFamily="34" charset="0"/>
              <a:buChar char="•"/>
            </a:pPr>
            <a:r>
              <a:rPr lang="en-US" sz="2000" dirty="0"/>
              <a:t>Repeals RCW 59.18.080 and RCW 59.20.240 requiring a tenant to be current on rent before taking action against a housing provider.</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Representatives Hackney, </a:t>
            </a:r>
            <a:r>
              <a:rPr lang="en-US" i="1" dirty="0" err="1">
                <a:latin typeface="Calibri" panose="020F0502020204030204" pitchFamily="34" charset="0"/>
                <a:ea typeface="Calibri" panose="020F0502020204030204" pitchFamily="34" charset="0"/>
                <a:cs typeface="Calibri" panose="020F0502020204030204" pitchFamily="34" charset="0"/>
              </a:rPr>
              <a:t>Macri</a:t>
            </a:r>
            <a:r>
              <a:rPr lang="en-US" i="1" dirty="0">
                <a:latin typeface="Calibri" panose="020F0502020204030204" pitchFamily="34" charset="0"/>
                <a:ea typeface="Calibri" panose="020F0502020204030204" pitchFamily="34" charset="0"/>
                <a:cs typeface="Calibri" panose="020F0502020204030204" pitchFamily="34" charset="0"/>
              </a:rPr>
              <a:t>, Berry, Fitzgibbon, Johnson, J., Peterson, Ramel, </a:t>
            </a:r>
            <a:r>
              <a:rPr lang="en-US" i="1" dirty="0" err="1">
                <a:latin typeface="Calibri" panose="020F0502020204030204" pitchFamily="34" charset="0"/>
                <a:ea typeface="Calibri" panose="020F0502020204030204" pitchFamily="34" charset="0"/>
                <a:cs typeface="Calibri" panose="020F0502020204030204" pitchFamily="34" charset="0"/>
              </a:rPr>
              <a:t>Chopp</a:t>
            </a:r>
            <a:r>
              <a:rPr lang="en-US" i="1" dirty="0">
                <a:latin typeface="Calibri" panose="020F0502020204030204" pitchFamily="34" charset="0"/>
                <a:ea typeface="Calibri" panose="020F0502020204030204" pitchFamily="34" charset="0"/>
                <a:cs typeface="Calibri" panose="020F0502020204030204" pitchFamily="34" charset="0"/>
              </a:rPr>
              <a:t>, Bateman, </a:t>
            </a:r>
            <a:r>
              <a:rPr lang="en-US" i="1" dirty="0" err="1">
                <a:latin typeface="Calibri" panose="020F0502020204030204" pitchFamily="34" charset="0"/>
                <a:ea typeface="Calibri" panose="020F0502020204030204" pitchFamily="34" charset="0"/>
                <a:cs typeface="Calibri" panose="020F0502020204030204" pitchFamily="34" charset="0"/>
              </a:rPr>
              <a:t>Pollet</a:t>
            </a:r>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39154063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F7E1-389C-4C53-A375-618896B208E4}"/>
              </a:ext>
            </a:extLst>
          </p:cNvPr>
          <p:cNvSpPr>
            <a:spLocks noGrp="1"/>
          </p:cNvSpPr>
          <p:nvPr>
            <p:ph type="title"/>
          </p:nvPr>
        </p:nvSpPr>
        <p:spPr>
          <a:xfrm>
            <a:off x="638174" y="286604"/>
            <a:ext cx="10517505" cy="895216"/>
          </a:xfrm>
        </p:spPr>
        <p:txBody>
          <a:bodyPr>
            <a:noAutofit/>
          </a:bodyPr>
          <a:lstStyle/>
          <a:p>
            <a:r>
              <a:rPr lang="en-US" dirty="0"/>
              <a:t>dead Bills</a:t>
            </a:r>
            <a:endParaRPr lang="en-US" sz="4800" dirty="0"/>
          </a:p>
        </p:txBody>
      </p:sp>
      <p:sp>
        <p:nvSpPr>
          <p:cNvPr id="11" name="TextBox 10">
            <a:extLst>
              <a:ext uri="{FF2B5EF4-FFF2-40B4-BE49-F238E27FC236}">
                <a16:creationId xmlns:a16="http://schemas.microsoft.com/office/drawing/2014/main" id="{277646B2-CF3F-44DA-AA10-CF8914063B42}"/>
              </a:ext>
            </a:extLst>
          </p:cNvPr>
          <p:cNvSpPr txBox="1"/>
          <p:nvPr/>
        </p:nvSpPr>
        <p:spPr>
          <a:xfrm>
            <a:off x="638174" y="1566952"/>
            <a:ext cx="10517507" cy="4308872"/>
          </a:xfrm>
          <a:prstGeom prst="rect">
            <a:avLst/>
          </a:prstGeom>
          <a:noFill/>
        </p:spPr>
        <p:txBody>
          <a:bodyPr wrap="square" rtlCol="0">
            <a:spAutoFit/>
          </a:bodyPr>
          <a:lstStyle/>
          <a:p>
            <a:pPr marR="0" lvl="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HB </a:t>
            </a:r>
            <a:r>
              <a:rPr lang="en-US" sz="2000" b="1" dirty="0">
                <a:latin typeface="Calibri" panose="020F0502020204030204" pitchFamily="34" charset="0"/>
                <a:ea typeface="Calibri" panose="020F0502020204030204" pitchFamily="34" charset="0"/>
                <a:cs typeface="Calibri" panose="020F0502020204030204" pitchFamily="34" charset="0"/>
              </a:rPr>
              <a:t>1904</a:t>
            </a:r>
            <a:r>
              <a:rPr lang="en-US" sz="2000" dirty="0">
                <a:effectLst/>
                <a:latin typeface="Calibri" panose="020F0502020204030204" pitchFamily="34" charset="0"/>
                <a:ea typeface="Calibri" panose="020F0502020204030204" pitchFamily="34" charset="0"/>
                <a:cs typeface="Calibri" panose="020F0502020204030204" pitchFamily="34" charset="0"/>
              </a:rPr>
              <a:t> – </a:t>
            </a:r>
            <a:r>
              <a:rPr lang="en-US" sz="2000" b="1" dirty="0">
                <a:latin typeface="Calibri" panose="020F0502020204030204" pitchFamily="34" charset="0"/>
                <a:ea typeface="Calibri" panose="020F0502020204030204" pitchFamily="34" charset="0"/>
                <a:cs typeface="Calibri" panose="020F0502020204030204" pitchFamily="34" charset="0"/>
              </a:rPr>
              <a:t>Rent Control Lite, Late Fee Cap, One-Way Leases</a:t>
            </a:r>
          </a:p>
          <a:p>
            <a:pPr marL="285750" indent="-285750">
              <a:buFont typeface="Arial" panose="020B0604020202020204" pitchFamily="34" charset="0"/>
              <a:buChar char="•"/>
            </a:pPr>
            <a:r>
              <a:rPr lang="en-US" sz="2000" dirty="0"/>
              <a:t>Requires housing providers to give between 180 and 220 days notice for all rent increases over 3%</a:t>
            </a:r>
          </a:p>
          <a:p>
            <a:pPr marL="285750" indent="-285750">
              <a:buFont typeface="Arial" panose="020B0604020202020204" pitchFamily="34" charset="0"/>
              <a:buChar char="•"/>
            </a:pPr>
            <a:r>
              <a:rPr lang="en-US" sz="2000" dirty="0"/>
              <a:t>The bill specifies the increase notice applies to "base rent" and does not apply to utility costs.</a:t>
            </a:r>
          </a:p>
          <a:p>
            <a:pPr marL="285750" indent="-285750">
              <a:buFont typeface="Arial" panose="020B0604020202020204" pitchFamily="34" charset="0"/>
              <a:buChar char="•"/>
            </a:pPr>
            <a:r>
              <a:rPr lang="en-US" sz="2000" dirty="0"/>
              <a:t>Requires housing providers to inform the tenant when they receive the notice of rent increase that they may terminate the tenancy at any time and cannot be held liable for rent after vacating.</a:t>
            </a:r>
          </a:p>
          <a:p>
            <a:pPr marL="285750" indent="-285750">
              <a:buFont typeface="Arial" panose="020B0604020202020204" pitchFamily="34" charset="0"/>
              <a:buChar char="•"/>
            </a:pPr>
            <a:r>
              <a:rPr lang="en-US" sz="2000" dirty="0"/>
              <a:t>Removes the 20 days notice requirement for a tenant to terminate a tenancy if a rent increase notice of greater than 3% is given.</a:t>
            </a:r>
          </a:p>
          <a:p>
            <a:pPr marL="285750" indent="-285750">
              <a:buFont typeface="Arial" panose="020B0604020202020204" pitchFamily="34" charset="0"/>
              <a:buChar char="•"/>
            </a:pPr>
            <a:r>
              <a:rPr lang="en-US" sz="2000" dirty="0"/>
              <a:t>Allows a tenant who pays the increased rent after not receiving the proper notice to sue the housing provider for the excess rent, damages, and attorney's fees</a:t>
            </a:r>
          </a:p>
          <a:p>
            <a:pPr marL="285750" indent="-285750">
              <a:buFont typeface="Arial" panose="020B0604020202020204" pitchFamily="34" charset="0"/>
              <a:buChar char="•"/>
            </a:pPr>
            <a:r>
              <a:rPr lang="en-US" sz="2000" dirty="0"/>
              <a:t>Caps late fees at 1.5% of the monthly rent.</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Sponsors: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Representatives Peterson, Morgan, Simmons, </a:t>
            </a:r>
            <a:r>
              <a:rPr lang="en-US" i="1" dirty="0" err="1">
                <a:latin typeface="Calibri" panose="020F0502020204030204" pitchFamily="34" charset="0"/>
                <a:ea typeface="Calibri" panose="020F0502020204030204" pitchFamily="34" charset="0"/>
                <a:cs typeface="Calibri" panose="020F0502020204030204" pitchFamily="34" charset="0"/>
              </a:rPr>
              <a:t>Chopp</a:t>
            </a:r>
            <a:r>
              <a:rPr lang="en-US" i="1" dirty="0">
                <a:latin typeface="Calibri" panose="020F0502020204030204" pitchFamily="34" charset="0"/>
                <a:ea typeface="Calibri" panose="020F0502020204030204" pitchFamily="34" charset="0"/>
                <a:cs typeface="Calibri" panose="020F0502020204030204" pitchFamily="34" charset="0"/>
              </a:rPr>
              <a:t>, Ormsby, Johnson, J., Ramel, Hackney, Frame, </a:t>
            </a:r>
            <a:r>
              <a:rPr lang="en-US" i="1" dirty="0" err="1">
                <a:latin typeface="Calibri" panose="020F0502020204030204" pitchFamily="34" charset="0"/>
                <a:ea typeface="Calibri" panose="020F0502020204030204" pitchFamily="34" charset="0"/>
                <a:cs typeface="Calibri" panose="020F0502020204030204" pitchFamily="34" charset="0"/>
              </a:rPr>
              <a:t>Riccelli</a:t>
            </a:r>
            <a:r>
              <a:rPr lang="en-US" i="1" dirty="0">
                <a:latin typeface="Calibri" panose="020F0502020204030204" pitchFamily="34" charset="0"/>
                <a:ea typeface="Calibri" panose="020F0502020204030204" pitchFamily="34" charset="0"/>
                <a:cs typeface="Calibri" panose="020F0502020204030204" pitchFamily="34" charset="0"/>
              </a:rPr>
              <a:t>, </a:t>
            </a:r>
            <a:r>
              <a:rPr lang="en-US" i="1" dirty="0" err="1">
                <a:latin typeface="Calibri" panose="020F0502020204030204" pitchFamily="34" charset="0"/>
                <a:ea typeface="Calibri" panose="020F0502020204030204" pitchFamily="34" charset="0"/>
                <a:cs typeface="Calibri" panose="020F0502020204030204" pitchFamily="34" charset="0"/>
              </a:rPr>
              <a:t>Lekanoff</a:t>
            </a:r>
            <a:r>
              <a:rPr lang="en-US" i="1" dirty="0">
                <a:latin typeface="Calibri" panose="020F0502020204030204" pitchFamily="34" charset="0"/>
                <a:ea typeface="Calibri" panose="020F0502020204030204" pitchFamily="34" charset="0"/>
                <a:cs typeface="Calibri" panose="020F0502020204030204" pitchFamily="34" charset="0"/>
              </a:rPr>
              <a:t>, Taylor, Bateman, Fitzgibbon, </a:t>
            </a:r>
            <a:r>
              <a:rPr lang="en-US" i="1" dirty="0" err="1">
                <a:latin typeface="Calibri" panose="020F0502020204030204" pitchFamily="34" charset="0"/>
                <a:ea typeface="Calibri" panose="020F0502020204030204" pitchFamily="34" charset="0"/>
                <a:cs typeface="Calibri" panose="020F0502020204030204" pitchFamily="34" charset="0"/>
              </a:rPr>
              <a:t>Macri</a:t>
            </a:r>
            <a:r>
              <a:rPr lang="en-US" i="1" dirty="0">
                <a:latin typeface="Calibri" panose="020F0502020204030204" pitchFamily="34" charset="0"/>
                <a:ea typeface="Calibri" panose="020F0502020204030204" pitchFamily="34" charset="0"/>
                <a:cs typeface="Calibri" panose="020F0502020204030204" pitchFamily="34" charset="0"/>
              </a:rPr>
              <a:t>, Harris-Talley, </a:t>
            </a:r>
            <a:r>
              <a:rPr lang="en-US" i="1" dirty="0" err="1">
                <a:latin typeface="Calibri" panose="020F0502020204030204" pitchFamily="34" charset="0"/>
                <a:ea typeface="Calibri" panose="020F0502020204030204" pitchFamily="34" charset="0"/>
                <a:cs typeface="Calibri" panose="020F0502020204030204" pitchFamily="34" charset="0"/>
              </a:rPr>
              <a:t>Pollet</a:t>
            </a:r>
            <a:endParaRPr lang="en-US" dirty="0"/>
          </a:p>
        </p:txBody>
      </p:sp>
      <p:pic>
        <p:nvPicPr>
          <p:cNvPr id="4" name="Picture 3" descr="Logo, company name&#10;&#10;Description automatically generated">
            <a:extLst>
              <a:ext uri="{FF2B5EF4-FFF2-40B4-BE49-F238E27FC236}">
                <a16:creationId xmlns:a16="http://schemas.microsoft.com/office/drawing/2014/main" id="{9761527A-8BEC-4ED9-82FF-36F768F2C06C}"/>
              </a:ext>
            </a:extLst>
          </p:cNvPr>
          <p:cNvPicPr>
            <a:picLocks noChangeAspect="1"/>
          </p:cNvPicPr>
          <p:nvPr/>
        </p:nvPicPr>
        <p:blipFill rotWithShape="1">
          <a:blip r:embed="rId3"/>
          <a:srcRect t="90742"/>
          <a:stretch/>
        </p:blipFill>
        <p:spPr>
          <a:xfrm>
            <a:off x="0" y="6232551"/>
            <a:ext cx="12192000" cy="634974"/>
          </a:xfrm>
          <a:prstGeom prst="rect">
            <a:avLst/>
          </a:prstGeom>
        </p:spPr>
      </p:pic>
    </p:spTree>
    <p:extLst>
      <p:ext uri="{BB962C8B-B14F-4D97-AF65-F5344CB8AC3E}">
        <p14:creationId xmlns:p14="http://schemas.microsoft.com/office/powerpoint/2010/main" val="539005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000000"/>
      </a:dk2>
      <a:lt2>
        <a:srgbClr val="FFFFFF"/>
      </a:lt2>
      <a:accent1>
        <a:srgbClr val="0F5730"/>
      </a:accent1>
      <a:accent2>
        <a:srgbClr val="728D75"/>
      </a:accent2>
      <a:accent3>
        <a:srgbClr val="0F5730"/>
      </a:accent3>
      <a:accent4>
        <a:srgbClr val="0E232B"/>
      </a:accent4>
      <a:accent5>
        <a:srgbClr val="0F5730"/>
      </a:accent5>
      <a:accent6>
        <a:srgbClr val="D5D5D6"/>
      </a:accent6>
      <a:hlink>
        <a:srgbClr val="728D75"/>
      </a:hlink>
      <a:folHlink>
        <a:srgbClr val="0F573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mplate - PRESENTATION.potx" id="{0C98EC59-2AFF-4A40-96F5-56C221EC41AE}" vid="{37EC6EBB-FC11-4063-9701-A0C0B60C5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F01CCAC89DBF48B7D62FB7EE0DE2DA" ma:contentTypeVersion="13" ma:contentTypeDescription="Create a new document." ma:contentTypeScope="" ma:versionID="952f98c187921bb02912f5976f6578fe">
  <xsd:schema xmlns:xsd="http://www.w3.org/2001/XMLSchema" xmlns:xs="http://www.w3.org/2001/XMLSchema" xmlns:p="http://schemas.microsoft.com/office/2006/metadata/properties" xmlns:ns2="862396fa-2d27-48df-b90d-c48078e31793" xmlns:ns3="24fca53f-7a96-4370-8010-d353a022207d" targetNamespace="http://schemas.microsoft.com/office/2006/metadata/properties" ma:root="true" ma:fieldsID="0718ed34a17d0d12c04fe52d1663e720" ns2:_="" ns3:_="">
    <xsd:import namespace="862396fa-2d27-48df-b90d-c48078e31793"/>
    <xsd:import namespace="24fca53f-7a96-4370-8010-d353a02220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2396fa-2d27-48df-b90d-c48078e31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fca53f-7a96-4370-8010-d353a022207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4225EC-E606-446C-B078-23581B2E4AE1}">
  <ds:schemaRefs>
    <ds:schemaRef ds:uri="http://purl.org/dc/elements/1.1/"/>
    <ds:schemaRef ds:uri="http://schemas.microsoft.com/office/2006/documentManagement/types"/>
    <ds:schemaRef ds:uri="http://schemas.openxmlformats.org/package/2006/metadata/core-properties"/>
    <ds:schemaRef ds:uri="http://purl.org/dc/dcmitype/"/>
    <ds:schemaRef ds:uri="3a1646ba-b265-4f44-b607-bbc3d4ffeeb6"/>
    <ds:schemaRef ds:uri="http://purl.org/dc/terms/"/>
    <ds:schemaRef ds:uri="http://schemas.microsoft.com/office/infopath/2007/PartnerControls"/>
    <ds:schemaRef ds:uri="http://www.w3.org/XML/1998/namespace"/>
    <ds:schemaRef ds:uri="c1e9fb3d-f80a-4c11-91ac-f362debb4abb"/>
    <ds:schemaRef ds:uri="http://schemas.microsoft.com/office/2006/metadata/properties"/>
  </ds:schemaRefs>
</ds:datastoreItem>
</file>

<file path=customXml/itemProps2.xml><?xml version="1.0" encoding="utf-8"?>
<ds:datastoreItem xmlns:ds="http://schemas.openxmlformats.org/officeDocument/2006/customXml" ds:itemID="{988981A8-BDDE-4ACC-B06A-AD07150F7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2396fa-2d27-48df-b90d-c48078e31793"/>
    <ds:schemaRef ds:uri="24fca53f-7a96-4370-8010-d353a0222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23CE0E-39E5-40CD-9EFD-29E36A6CAD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10927</TotalTime>
  <Words>1537</Words>
  <Application>Microsoft Macintosh PowerPoint</Application>
  <PresentationFormat>Widescreen</PresentationFormat>
  <Paragraphs>141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Retrospect</vt:lpstr>
      <vt:lpstr>PowerPoint Presentation</vt:lpstr>
      <vt:lpstr>The RHAC Lobbyist</vt:lpstr>
      <vt:lpstr>dead Bills</vt:lpstr>
      <vt:lpstr>dead Bills</vt:lpstr>
      <vt:lpstr>dead Bills</vt:lpstr>
      <vt:lpstr>dead Bills</vt:lpstr>
      <vt:lpstr>dead Bills</vt:lpstr>
      <vt:lpstr>dead Bills</vt:lpstr>
      <vt:lpstr>dead Bills</vt:lpstr>
      <vt:lpstr>Passed Bills</vt:lpstr>
      <vt:lpstr>passed Bills</vt:lpstr>
      <vt:lpstr>passed Bills</vt:lpstr>
      <vt:lpstr>passed Bills</vt:lpstr>
      <vt:lpstr>State Budget appropriations</vt:lpstr>
      <vt:lpstr>Exceptional Participation</vt:lpstr>
      <vt:lpstr>Staying Involved</vt:lpstr>
      <vt:lpstr>Q &amp; A Keep the Conversation Going…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Myers</dc:creator>
  <cp:lastModifiedBy>Jim Henderson</cp:lastModifiedBy>
  <cp:revision>7</cp:revision>
  <cp:lastPrinted>2017-01-27T17:34:33Z</cp:lastPrinted>
  <dcterms:created xsi:type="dcterms:W3CDTF">2021-04-26T21:21:10Z</dcterms:created>
  <dcterms:modified xsi:type="dcterms:W3CDTF">2022-04-28T17:25:59Z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0x0101002EF01CCAC89DBF48B7D62FB7EE0DE2DA</vt:lpwstr>
  </property>
</Properties>
</file>